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62" r:id="rId5"/>
    <p:sldId id="270" r:id="rId6"/>
    <p:sldId id="265" r:id="rId7"/>
    <p:sldId id="268" r:id="rId8"/>
    <p:sldId id="264" r:id="rId9"/>
    <p:sldId id="269" r:id="rId10"/>
    <p:sldId id="274" r:id="rId11"/>
    <p:sldId id="271" r:id="rId12"/>
    <p:sldId id="273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7DE9A-8418-4EC2-8D4D-851FB23E741A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50578-DEFB-433F-8037-462A08B8B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9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DA17-8A18-4B10-B390-5EAE6C5D8EC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7C8C-FBA4-4E98-8574-626A8D24F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DA17-8A18-4B10-B390-5EAE6C5D8EC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7C8C-FBA4-4E98-8574-626A8D24F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DA17-8A18-4B10-B390-5EAE6C5D8EC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7C8C-FBA4-4E98-8574-626A8D24F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DA17-8A18-4B10-B390-5EAE6C5D8EC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7C8C-FBA4-4E98-8574-626A8D24F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DA17-8A18-4B10-B390-5EAE6C5D8EC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7C8C-FBA4-4E98-8574-626A8D24F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DA17-8A18-4B10-B390-5EAE6C5D8EC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7C8C-FBA4-4E98-8574-626A8D24F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DA17-8A18-4B10-B390-5EAE6C5D8EC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7C8C-FBA4-4E98-8574-626A8D24F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DA17-8A18-4B10-B390-5EAE6C5D8EC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7C8C-FBA4-4E98-8574-626A8D24F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DA17-8A18-4B10-B390-5EAE6C5D8EC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7C8C-FBA4-4E98-8574-626A8D24F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DA17-8A18-4B10-B390-5EAE6C5D8EC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7C8C-FBA4-4E98-8574-626A8D24F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DA17-8A18-4B10-B390-5EAE6C5D8EC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7C8C-FBA4-4E98-8574-626A8D24F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6DA17-8A18-4B10-B390-5EAE6C5D8ECB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37C8C-FBA4-4E98-8574-626A8D24F3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6948264" cy="365256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 итогах приемки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образовательных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организаций Ломоносовского муниципального района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Ленинградской области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 новому 2020-2021 учебному году</a:t>
            </a:r>
            <a:endParaRPr lang="ru-RU" sz="3200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97152"/>
            <a:ext cx="6400800" cy="142876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Логунова</a:t>
            </a:r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</a:rPr>
              <a:t> Мария Павловна, </a:t>
            </a:r>
          </a:p>
          <a:p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заместитель председателя комитета по образованию, Ломоносовский район</a:t>
            </a:r>
            <a:endParaRPr lang="ru-RU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развоани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500430" cy="9684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86050" y="357166"/>
            <a:ext cx="6357950" cy="432017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Региональный проект «Успех каждого ребёнка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000108"/>
            <a:ext cx="7000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Создание новых мест в дополнительном образовании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7181"/>
            <a:ext cx="3414160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06739"/>
            <a:ext cx="3470448" cy="4601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развоани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500430" cy="968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928670"/>
            <a:ext cx="7072362" cy="4407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Реновация МОУ 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Большеижорская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школа»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Рисунок 5" descr="11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535" y="3214686"/>
            <a:ext cx="444446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йй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500174"/>
            <a:ext cx="445247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57158" y="3643314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До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9586" y="5500702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После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4643446"/>
            <a:ext cx="4071966" cy="1846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Cambria" pitchFamily="18" charset="0"/>
              </a:rPr>
              <a:t>Общая сумма реновации </a:t>
            </a:r>
            <a:r>
              <a:rPr lang="ru-RU" sz="2400" dirty="0" smtClean="0">
                <a:solidFill>
                  <a:schemeClr val="tx2"/>
                </a:solidFill>
                <a:latin typeface="Cambria" pitchFamily="18" charset="0"/>
              </a:rPr>
              <a:t>– 57 631 320 руб</a:t>
            </a:r>
            <a:r>
              <a:rPr lang="ru-RU" sz="2400" dirty="0">
                <a:solidFill>
                  <a:schemeClr val="tx2"/>
                </a:solidFill>
                <a:latin typeface="Cambria" pitchFamily="18" charset="0"/>
              </a:rPr>
              <a:t>., из них средства местного бюджета – </a:t>
            </a:r>
            <a:r>
              <a:rPr lang="ru-RU" sz="2400" dirty="0" smtClean="0">
                <a:solidFill>
                  <a:schemeClr val="tx2"/>
                </a:solidFill>
                <a:latin typeface="Cambria" pitchFamily="18" charset="0"/>
              </a:rPr>
              <a:t>5 763 130 руб</a:t>
            </a:r>
            <a:r>
              <a:rPr lang="ru-RU" sz="2400" dirty="0">
                <a:solidFill>
                  <a:schemeClr val="tx2"/>
                </a:solidFill>
                <a:latin typeface="Cambr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развоани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500430" cy="968419"/>
          </a:xfrm>
          <a:prstGeom prst="rect">
            <a:avLst/>
          </a:prstGeom>
        </p:spPr>
      </p:pic>
      <p:pic>
        <p:nvPicPr>
          <p:cNvPr id="3" name="Рисунок 2" descr="6834848586_1a63befc39bc87ea994e32e579b3adc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2357430"/>
            <a:ext cx="6143636" cy="3839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57356" y="1142984"/>
            <a:ext cx="5572164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Организованная перевозка детей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5715016"/>
            <a:ext cx="608096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В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13 школах используется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20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школьных автобусов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развоани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500430" cy="968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958941"/>
            <a:ext cx="7992888" cy="34470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20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just"/>
            <a:endParaRPr lang="ru-RU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just"/>
            <a:endParaRPr lang="ru-RU" sz="20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Все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школы региона оснащены системами автоматической пожарной сигнализации, обеспечены физической охраной и оборудованы системами видеонаблюдения. </a:t>
            </a:r>
            <a:endParaRPr lang="ru-RU" sz="20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Обеспеченность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учебной и методической литературой составляет 100%.</a:t>
            </a:r>
          </a:p>
          <a:p>
            <a:pPr algn="just"/>
            <a:endParaRPr lang="ru-RU" sz="20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just"/>
            <a:endParaRPr lang="ru-RU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r>
              <a:rPr lang="ru-RU" dirty="0" smtClean="0">
                <a:latin typeface="Cambria" panose="02040503050406030204" pitchFamily="18" charset="0"/>
              </a:rPr>
              <a:t>Образовательные учреждения готовы к началу 2020-2021 учебного года!</a:t>
            </a:r>
            <a:endParaRPr lang="ru-RU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развоани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56755" cy="9286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2071678"/>
            <a:ext cx="8587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Всего в Ломоносовском районе обучается и воспитывается  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Times New Roman"/>
              </a:rPr>
              <a:t>10153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человека</a:t>
            </a:r>
          </a:p>
          <a:p>
            <a:pPr algn="just"/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Всего 16 школ 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6155 человек</a:t>
            </a:r>
          </a:p>
          <a:p>
            <a:pPr algn="just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Из них </a:t>
            </a:r>
          </a:p>
          <a:p>
            <a:pPr marL="571500" indent="-571500" algn="just"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 школы,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реализующих программы начального </a:t>
            </a:r>
          </a:p>
          <a:p>
            <a:pPr marL="571500" indent="-571500" algn="just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 основного общего образования</a:t>
            </a:r>
          </a:p>
          <a:p>
            <a:pPr marL="571500" indent="-571500" algn="just"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Times New Roman"/>
              </a:rPr>
              <a:t>13</a:t>
            </a:r>
            <a:r>
              <a:rPr lang="ru-RU" sz="2400" b="1" dirty="0" smtClean="0">
                <a:latin typeface="Cambria" panose="02040503050406030204" pitchFamily="18" charset="0"/>
                <a:ea typeface="Times New Roman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школ,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реализующих программы начального, </a:t>
            </a:r>
          </a:p>
          <a:p>
            <a:pPr marL="571500" indent="-571500" algn="just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основного общего и среднего образования.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Всего 18 детских садов –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Times New Roman"/>
              </a:rPr>
              <a:t>3998</a:t>
            </a:r>
            <a:r>
              <a:rPr lang="ru-RU" sz="2400" b="1" dirty="0" smtClean="0">
                <a:latin typeface="Cambria" panose="02040503050406030204" pitchFamily="18" charset="0"/>
                <a:ea typeface="Times New Roman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214422"/>
            <a:ext cx="8072494" cy="4286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Система образования Ломоносовского района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развоани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500430" cy="968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857232"/>
            <a:ext cx="8501122" cy="5000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Новые учреждения образования Ломоносовского района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Рисунок 4" descr="Новоселье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7" y="1428736"/>
            <a:ext cx="447401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57224" y="4429132"/>
            <a:ext cx="364333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МОУ «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Новосельская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общеобразовательная школа»,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гп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. Новоселье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Рисунок 6" descr="мдоу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465" y="4001031"/>
            <a:ext cx="4303535" cy="285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429256" y="3643314"/>
            <a:ext cx="335758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МДОУ №4,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                                         п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.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Новогорелово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развоани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500430" cy="968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1071546"/>
            <a:ext cx="8714245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Приёмка </a:t>
            </a:r>
            <a:r>
              <a:rPr lang="ru-RU" sz="2400" b="1" dirty="0">
                <a:latin typeface="Cambria" pitchFamily="18" charset="0"/>
              </a:rPr>
              <a:t>готовности образовательных организаций к началу 2020-2021 учебного года</a:t>
            </a:r>
            <a:r>
              <a:rPr lang="ru-RU" sz="2400" b="1" dirty="0"/>
              <a:t> </a:t>
            </a:r>
          </a:p>
        </p:txBody>
      </p:sp>
      <p:pic>
        <p:nvPicPr>
          <p:cNvPr id="4" name="Рисунок 3" descr="InShot_20200817_1010555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71678"/>
            <a:ext cx="457203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nShot_20200817_1012000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071678"/>
            <a:ext cx="435768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развоани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500430" cy="968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857232"/>
            <a:ext cx="8072494" cy="35719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Системные работы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учреждений</a:t>
            </a:r>
          </a:p>
        </p:txBody>
      </p:sp>
      <p:pic>
        <p:nvPicPr>
          <p:cNvPr id="7" name="Рисунок 6" descr="IMG-20200805-WA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736"/>
            <a:ext cx="2309797" cy="17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00817-WA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428736"/>
            <a:ext cx="2357423" cy="176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20200817-WA00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4000504"/>
            <a:ext cx="2357446" cy="2357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-20200817-WA002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3643314"/>
            <a:ext cx="2214560" cy="2952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-20200817-WA00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1500174"/>
            <a:ext cx="2214546" cy="166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928926" y="3714752"/>
            <a:ext cx="328614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Всего  выделены 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</a:rPr>
              <a:t>средства на сумму  </a:t>
            </a: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</a:rPr>
              <a:t>128 878,00 рублей</a:t>
            </a:r>
            <a:endParaRPr lang="ru-RU" sz="20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развоани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500430" cy="968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6357958"/>
            <a:ext cx="3265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Ремонт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спортивных залов </a:t>
            </a:r>
          </a:p>
        </p:txBody>
      </p:sp>
      <p:pic>
        <p:nvPicPr>
          <p:cNvPr id="4" name="Рисунок 3" descr="20200804_161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1142984"/>
            <a:ext cx="4857784" cy="5238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3786190"/>
            <a:ext cx="707236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МОУ «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Лопухинский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образовательный центр»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428604"/>
            <a:ext cx="6215074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Региональный проект «Успех каждого ребёнка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»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развоани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500430" cy="968419"/>
          </a:xfrm>
          <a:prstGeom prst="rect">
            <a:avLst/>
          </a:prstGeom>
        </p:spPr>
      </p:pic>
      <p:pic>
        <p:nvPicPr>
          <p:cNvPr id="4" name="Рисунок 3" descr="InShot_20200804_160342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000108"/>
            <a:ext cx="5429264" cy="5214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3143248"/>
            <a:ext cx="758835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МОУ «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Лаголовская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общеобразовательная школа»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357166"/>
            <a:ext cx="6215074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егиональный проект «Успех каждого ребёнка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»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6211669"/>
            <a:ext cx="3265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Ремонт спортивных залов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развоани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357553" cy="857232"/>
          </a:xfrm>
          <a:prstGeom prst="rect">
            <a:avLst/>
          </a:prstGeom>
        </p:spPr>
      </p:pic>
      <p:pic>
        <p:nvPicPr>
          <p:cNvPr id="4" name="Рисунок 3" descr="20200804_163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000108"/>
            <a:ext cx="4418404" cy="5262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3500438"/>
            <a:ext cx="734361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МОУ «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Оржицкая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общеобразовательная школа»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 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142852"/>
            <a:ext cx="6215074" cy="93205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Региональный проект «Успех каждого ребёнка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»</a:t>
            </a:r>
            <a:endParaRPr lang="ru-RU" dirty="0">
              <a:latin typeface="Cambria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28992" y="6211669"/>
            <a:ext cx="3265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Ремонт спортивных залов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развоани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500430" cy="968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857232"/>
            <a:ext cx="8786874" cy="8572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Центры образования цифрового и гуманитарных профилей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«Точка роста»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9" y="5589240"/>
            <a:ext cx="9144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Cambria" pitchFamily="18" charset="0"/>
              </a:rPr>
              <a:t>Центры "Точка роста" уже через месяц откроют свои двери для обучающихся. На данный момент проведены </a:t>
            </a:r>
            <a:r>
              <a:rPr lang="ru-RU" b="1" i="1" dirty="0" smtClean="0">
                <a:latin typeface="Cambria" pitchFamily="18" charset="0"/>
              </a:rPr>
              <a:t>ремонтные </a:t>
            </a:r>
            <a:r>
              <a:rPr lang="ru-RU" b="1" i="1" dirty="0">
                <a:latin typeface="Cambria" pitchFamily="18" charset="0"/>
              </a:rPr>
              <a:t>работы в двух образовательных </a:t>
            </a:r>
            <a:r>
              <a:rPr lang="ru-RU" b="1" i="1" dirty="0" smtClean="0">
                <a:latin typeface="Cambria" pitchFamily="18" charset="0"/>
              </a:rPr>
              <a:t>учреждениях</a:t>
            </a:r>
            <a:endParaRPr lang="ru-RU" b="1" i="1" dirty="0">
              <a:latin typeface="Cambria" pitchFamily="18" charset="0"/>
            </a:endParaRPr>
          </a:p>
        </p:txBody>
      </p:sp>
      <p:pic>
        <p:nvPicPr>
          <p:cNvPr id="6" name="Рисунок 5" descr="InShot_20200817_111031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714488"/>
            <a:ext cx="407196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Лаголовская кабинет формирования учебных навыко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785925"/>
            <a:ext cx="3393287" cy="4086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57818" y="1928802"/>
            <a:ext cx="304205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>
                <a:latin typeface="Cambria" pitchFamily="18" charset="0"/>
              </a:rPr>
              <a:t>МОУ</a:t>
            </a:r>
            <a:r>
              <a:rPr lang="ru-RU" b="1" i="1" dirty="0">
                <a:latin typeface="Cambria" pitchFamily="18" charset="0"/>
              </a:rPr>
              <a:t> "</a:t>
            </a:r>
            <a:r>
              <a:rPr lang="ru-RU" b="1" i="1" dirty="0" err="1">
                <a:latin typeface="Cambria" pitchFamily="18" charset="0"/>
              </a:rPr>
              <a:t>Лаголовская</a:t>
            </a:r>
            <a:r>
              <a:rPr lang="ru-RU" b="1" i="1" dirty="0">
                <a:latin typeface="Cambria" pitchFamily="18" charset="0"/>
              </a:rPr>
              <a:t> </a:t>
            </a:r>
            <a:r>
              <a:rPr lang="ru-RU" b="1" i="1" dirty="0" smtClean="0">
                <a:latin typeface="Cambria" pitchFamily="18" charset="0"/>
              </a:rPr>
              <a:t>школа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857364"/>
            <a:ext cx="364333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Cambria" pitchFamily="18" charset="0"/>
              </a:rPr>
              <a:t>МОУ "</a:t>
            </a:r>
            <a:r>
              <a:rPr lang="ru-RU" sz="2000" b="1" i="1" dirty="0" err="1">
                <a:latin typeface="Cambria" pitchFamily="18" charset="0"/>
              </a:rPr>
              <a:t>Ропшинская</a:t>
            </a:r>
            <a:r>
              <a:rPr lang="ru-RU" sz="2000" b="1" i="1" dirty="0">
                <a:latin typeface="Cambria" pitchFamily="18" charset="0"/>
              </a:rPr>
              <a:t> школа" </a:t>
            </a:r>
            <a:endParaRPr lang="ru-RU" sz="20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286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Об итогах приемки образовательных организаций Ломоносовского муниципального района Ленинградской области к новому 2020-2021 учебному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Национального проекта «Образование» на территории муниципального образования Ломоносовский муниципальный район Ленинградской области</dc:title>
  <dc:creator>Анна</dc:creator>
  <cp:lastModifiedBy>Марина</cp:lastModifiedBy>
  <cp:revision>26</cp:revision>
  <dcterms:created xsi:type="dcterms:W3CDTF">2020-08-17T06:27:09Z</dcterms:created>
  <dcterms:modified xsi:type="dcterms:W3CDTF">2020-08-17T11:32:38Z</dcterms:modified>
</cp:coreProperties>
</file>