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315" r:id="rId3"/>
    <p:sldId id="381" r:id="rId4"/>
    <p:sldId id="257" r:id="rId5"/>
    <p:sldId id="264" r:id="rId6"/>
    <p:sldId id="277" r:id="rId7"/>
    <p:sldId id="278" r:id="rId8"/>
    <p:sldId id="265" r:id="rId9"/>
    <p:sldId id="380" r:id="rId10"/>
    <p:sldId id="258" r:id="rId11"/>
    <p:sldId id="272" r:id="rId12"/>
    <p:sldId id="259" r:id="rId13"/>
    <p:sldId id="273" r:id="rId14"/>
    <p:sldId id="260" r:id="rId15"/>
    <p:sldId id="274" r:id="rId16"/>
    <p:sldId id="261" r:id="rId17"/>
    <p:sldId id="275" r:id="rId18"/>
    <p:sldId id="284" r:id="rId19"/>
    <p:sldId id="276" r:id="rId20"/>
    <p:sldId id="268" r:id="rId21"/>
    <p:sldId id="314" r:id="rId22"/>
    <p:sldId id="269" r:id="rId23"/>
    <p:sldId id="270" r:id="rId24"/>
    <p:sldId id="271" r:id="rId25"/>
    <p:sldId id="382" r:id="rId26"/>
    <p:sldId id="283" r:id="rId27"/>
    <p:sldId id="279" r:id="rId28"/>
    <p:sldId id="280" r:id="rId29"/>
    <p:sldId id="281" r:id="rId30"/>
    <p:sldId id="411" r:id="rId31"/>
    <p:sldId id="282" r:id="rId32"/>
    <p:sldId id="34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18" d="100"/>
          <a:sy n="118" d="100"/>
        </p:scale>
        <p:origin x="-1434" y="186"/>
      </p:cViewPr>
      <p:guideLst>
        <p:guide orient="horz" pos="212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8B3C0B97-9A04-4944-BD6B-5EDE6AB20C55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B27328-0B30-4C42-8B42-C4210B580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pisa" TargetMode="External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pm.asou-mo.ru/" TargetMode="External"/><Relationship Id="rId5" Type="http://schemas.openxmlformats.org/officeDocument/2006/relationships/hyperlink" Target="https://prosv.ru/webinars/subject/pisa.2.html" TargetMode="External"/><Relationship Id="rId4" Type="http://schemas.openxmlformats.org/officeDocument/2006/relationships/hyperlink" Target="http://www.centeroko.ru/pisa18/pisa2018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rosv.ru/webinars/subject/pisa.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pm.asou-mo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315" y="541020"/>
            <a:ext cx="8154035" cy="2722245"/>
          </a:xfrm>
        </p:spPr>
        <p:txBody>
          <a:bodyPr>
            <a:normAutofit fontScale="90000"/>
          </a:bodyPr>
          <a:lstStyle/>
          <a:p>
            <a:r>
              <a:rPr lang="ru-RU" altLang="en-US" sz="3555" i="1" dirty="0">
                <a:solidFill>
                  <a:srgbClr val="00B050"/>
                </a:solidFill>
              </a:rPr>
              <a:t>П</a:t>
            </a:r>
            <a:r>
              <a:rPr lang="ru-RU" altLang="en-US" sz="3555" i="1" dirty="0" smtClean="0">
                <a:solidFill>
                  <a:srgbClr val="00B050"/>
                </a:solidFill>
              </a:rPr>
              <a:t>одготовка общеобразовательных организаций Ломоносовского района Ленинградской области к исследованию </a:t>
            </a:r>
            <a:r>
              <a:rPr lang="en-US" sz="3555" i="1" dirty="0" smtClean="0">
                <a:solidFill>
                  <a:srgbClr val="00B050"/>
                </a:solidFill>
              </a:rPr>
              <a:t>PISA</a:t>
            </a:r>
            <a:r>
              <a:rPr lang="ru-RU" sz="3555" i="1" dirty="0" smtClean="0">
                <a:solidFill>
                  <a:srgbClr val="00B050"/>
                </a:solidFill>
              </a:rPr>
              <a:t> 2024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341" y="3860775"/>
            <a:ext cx="4316016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МКУ «Центр обеспечения образовательной деятельности»</a:t>
            </a:r>
            <a:endParaRPr lang="ru-RU" dirty="0"/>
          </a:p>
        </p:txBody>
      </p:sp>
      <p:sp>
        <p:nvSpPr>
          <p:cNvPr id="4" name="Рисунок 1"/>
          <p:cNvSpPr/>
          <p:nvPr/>
        </p:nvSpPr>
        <p:spPr>
          <a:xfrm>
            <a:off x="4643755" y="3717290"/>
            <a:ext cx="1181100" cy="952500"/>
          </a:xfrm>
        </p:spPr>
      </p:sp>
      <p:sp>
        <p:nvSpPr>
          <p:cNvPr id="5" name="Рисунок 1"/>
          <p:cNvSpPr/>
          <p:nvPr/>
        </p:nvSpPr>
        <p:spPr>
          <a:xfrm>
            <a:off x="6707505" y="4142105"/>
            <a:ext cx="1181100" cy="952500"/>
          </a:xfrm>
        </p:spPr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315" y="3717290"/>
            <a:ext cx="3397250" cy="238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Читательская грамотность</a:t>
            </a:r>
          </a:p>
        </p:txBody>
      </p:sp>
      <p:pic>
        <p:nvPicPr>
          <p:cNvPr id="102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41" y="548427"/>
            <a:ext cx="824790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читательская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93942"/>
              </p:ext>
            </p:extLst>
          </p:nvPr>
        </p:nvGraphicFramePr>
        <p:xfrm>
          <a:off x="1331640" y="980728"/>
          <a:ext cx="6552728" cy="3046196"/>
        </p:xfrm>
        <a:graphic>
          <a:graphicData uri="http://schemas.openxmlformats.org/drawingml/2006/table">
            <a:tbl>
              <a:tblPr/>
              <a:tblGrid>
                <a:gridCol w="3240360"/>
                <a:gridCol w="3312368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Акатнова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Татьяна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Анатольевна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школа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3»,  директор, русский язык и литература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Юрьева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Галина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Олеговна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школа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3»,  русский язык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Миничева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Копорская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русский язык и литература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01185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Математическая грамотность</a:t>
            </a:r>
          </a:p>
        </p:txBody>
      </p:sp>
      <p:pic>
        <p:nvPicPr>
          <p:cNvPr id="16386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математическая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45953"/>
              </p:ext>
            </p:extLst>
          </p:nvPr>
        </p:nvGraphicFramePr>
        <p:xfrm>
          <a:off x="1331640" y="980728"/>
          <a:ext cx="6336704" cy="3240360"/>
        </p:xfrm>
        <a:graphic>
          <a:graphicData uri="http://schemas.openxmlformats.org/drawingml/2006/table">
            <a:tbl>
              <a:tblPr/>
              <a:tblGrid>
                <a:gridCol w="3240360"/>
                <a:gridCol w="3096344"/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Первушина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Анастасия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Сергеевна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школа № 3»,  математика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Зинаида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Михайловна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Копорская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физика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Торопова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Елена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школа № 3»,  математика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729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Естественнонаучная грамотность</a:t>
            </a:r>
          </a:p>
        </p:txBody>
      </p:sp>
      <p:pic>
        <p:nvPicPr>
          <p:cNvPr id="17410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" y="548640"/>
            <a:ext cx="8190230" cy="535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естественнонаучная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19343"/>
              </p:ext>
            </p:extLst>
          </p:nvPr>
        </p:nvGraphicFramePr>
        <p:xfrm>
          <a:off x="1187624" y="908720"/>
          <a:ext cx="6840760" cy="3521964"/>
        </p:xfrm>
        <a:graphic>
          <a:graphicData uri="http://schemas.openxmlformats.org/drawingml/2006/table">
            <a:tbl>
              <a:tblPr/>
              <a:tblGrid>
                <a:gridCol w="3024336"/>
                <a:gridCol w="3816424"/>
              </a:tblGrid>
              <a:tr h="7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Семенова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Юрьевна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школа № 3»,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Иманбаева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Райхан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Талгатовна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Ропшинская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Герчаневская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Светлана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Хамидовна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Копорская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химия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Селихова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Татьяна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школа № 3»,  химия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" y="5445125"/>
            <a:ext cx="8183880" cy="929640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rgbClr val="00B050"/>
                </a:solidFill>
              </a:rPr>
              <a:t>Финансовая грамотность</a:t>
            </a:r>
          </a:p>
        </p:txBody>
      </p:sp>
      <p:pic>
        <p:nvPicPr>
          <p:cNvPr id="18434" name="Picture 2" descr="Gallery It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" y="620395"/>
            <a:ext cx="8113395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финансовая грамотность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89667"/>
              </p:ext>
            </p:extLst>
          </p:nvPr>
        </p:nvGraphicFramePr>
        <p:xfrm>
          <a:off x="1331640" y="1196752"/>
          <a:ext cx="6552728" cy="1888605"/>
        </p:xfrm>
        <a:graphic>
          <a:graphicData uri="http://schemas.openxmlformats.org/drawingml/2006/table">
            <a:tbl>
              <a:tblPr/>
              <a:tblGrid>
                <a:gridCol w="3096344"/>
                <a:gridCol w="3456384"/>
              </a:tblGrid>
              <a:tr h="1008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Набоких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Роман Николаевич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школа 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3», физика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Никитина Елена Николаевна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Копорская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математика и информатика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936104"/>
          </a:xfrm>
        </p:spPr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Креативное</a:t>
            </a:r>
            <a:r>
              <a:rPr lang="ru-RU" dirty="0" smtClean="0">
                <a:solidFill>
                  <a:srgbClr val="00B050"/>
                </a:solidFill>
              </a:rPr>
              <a:t> мышление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7992888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ТРИЗ</a:t>
            </a:r>
            <a:r>
              <a:rPr lang="ru-RU" sz="2000" dirty="0" smtClean="0"/>
              <a:t> </a:t>
            </a:r>
            <a:r>
              <a:rPr lang="ru-RU" sz="2000" dirty="0"/>
              <a:t>– это технология</a:t>
            </a:r>
          </a:p>
          <a:p>
            <a:pPr algn="ctr"/>
            <a:r>
              <a:rPr lang="ru-RU" sz="2000" dirty="0"/>
              <a:t>решения </a:t>
            </a:r>
            <a:r>
              <a:rPr lang="ru-RU" sz="2000" dirty="0" smtClean="0"/>
              <a:t>(изобретательских) </a:t>
            </a:r>
            <a:r>
              <a:rPr lang="ru-RU" sz="2000" b="1" dirty="0" err="1" smtClean="0"/>
              <a:t>креативных</a:t>
            </a:r>
            <a:r>
              <a:rPr lang="ru-RU" sz="2000" b="1" dirty="0" smtClean="0"/>
              <a:t> </a:t>
            </a:r>
            <a:r>
              <a:rPr lang="ru-RU" sz="2000" b="1" dirty="0"/>
              <a:t>задач.</a:t>
            </a:r>
          </a:p>
          <a:p>
            <a:endParaRPr lang="ru-RU" sz="1600" dirty="0" smtClean="0"/>
          </a:p>
          <a:p>
            <a:pPr algn="just"/>
            <a:r>
              <a:rPr lang="ru-RU" sz="1600" b="1" i="1" dirty="0" err="1" smtClean="0"/>
              <a:t>Креативная</a:t>
            </a:r>
            <a:r>
              <a:rPr lang="ru-RU" sz="1600" dirty="0" smtClean="0"/>
              <a:t> </a:t>
            </a:r>
            <a:r>
              <a:rPr lang="ru-RU" sz="1600" dirty="0"/>
              <a:t>– задача, которая имеет множество решений, при этом какое из них правильное – непонятно. </a:t>
            </a:r>
            <a:r>
              <a:rPr lang="ru-RU" sz="1600" dirty="0" err="1"/>
              <a:t>Креативная</a:t>
            </a:r>
            <a:r>
              <a:rPr lang="ru-RU" sz="1600" dirty="0"/>
              <a:t> – </a:t>
            </a:r>
            <a:r>
              <a:rPr lang="ru-RU" sz="1600" dirty="0" smtClean="0"/>
              <a:t>та задача</a:t>
            </a:r>
            <a:r>
              <a:rPr lang="ru-RU" sz="1600" dirty="0"/>
              <a:t>, которую невозможно решить полностью алгоритмизированными методами. И самое главное – в </a:t>
            </a:r>
            <a:r>
              <a:rPr lang="ru-RU" sz="1600" dirty="0" err="1"/>
              <a:t>креативной</a:t>
            </a:r>
            <a:r>
              <a:rPr lang="ru-RU" sz="1600" dirty="0"/>
              <a:t> </a:t>
            </a:r>
            <a:r>
              <a:rPr lang="ru-RU" sz="1600" dirty="0" smtClean="0"/>
              <a:t>задаче нет </a:t>
            </a:r>
            <a:r>
              <a:rPr lang="ru-RU" sz="1600" dirty="0"/>
              <a:t>ясных </a:t>
            </a:r>
            <a:r>
              <a:rPr lang="ru-RU" sz="1600" dirty="0" smtClean="0"/>
              <a:t>критериев правильности</a:t>
            </a:r>
            <a:r>
              <a:rPr lang="ru-RU" sz="1600" dirty="0"/>
              <a:t>, можно говорить исключительно об эффективности того или иного решения. 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ТРИЗ применяют </a:t>
            </a:r>
            <a:r>
              <a:rPr lang="ru-RU" sz="1600" dirty="0"/>
              <a:t>для того, чтобы найти сильные идеи, способные сделать прорыв в развитии чего бы то ни </a:t>
            </a:r>
            <a:r>
              <a:rPr lang="ru-RU" sz="1600" dirty="0" smtClean="0"/>
              <a:t>было.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err="1" smtClean="0"/>
              <a:t>ТРИЗ-педагогика</a:t>
            </a:r>
            <a:r>
              <a:rPr lang="ru-RU" sz="1600" dirty="0" smtClean="0"/>
              <a:t> </a:t>
            </a:r>
            <a:r>
              <a:rPr lang="ru-RU" sz="1600" dirty="0"/>
              <a:t>как инновационная дидактическая технология начала формироваться в нашей стране в конце 1980-х гг.</a:t>
            </a:r>
          </a:p>
          <a:p>
            <a:pPr algn="just"/>
            <a:r>
              <a:rPr lang="ru-RU" sz="1600" dirty="0"/>
              <a:t>В ее основу была положена теория решения изобретательских задач (ТРИЗ) отечественной школы Г.С. </a:t>
            </a:r>
            <a:r>
              <a:rPr lang="ru-RU" sz="1600" dirty="0" err="1" smtClean="0"/>
              <a:t>Альтшуллера</a:t>
            </a:r>
            <a:r>
              <a:rPr lang="ru-RU" sz="1600" dirty="0" smtClean="0"/>
              <a:t>, ныне </a:t>
            </a:r>
            <a:r>
              <a:rPr lang="ru-RU" sz="1600" dirty="0"/>
              <a:t>признанная во всем мире, применяемая ведущими транснациональными корпорациями и преподаваемая в </a:t>
            </a:r>
            <a:r>
              <a:rPr lang="ru-RU" sz="1600" dirty="0" smtClean="0"/>
              <a:t>лучших университетах мира.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B050"/>
                </a:solidFill>
              </a:rPr>
              <a:t>Тьюторы</a:t>
            </a:r>
            <a:r>
              <a:rPr lang="ru-RU" sz="2800" dirty="0" smtClean="0">
                <a:solidFill>
                  <a:srgbClr val="00B050"/>
                </a:solidFill>
              </a:rPr>
              <a:t> по направлению </a:t>
            </a:r>
            <a:r>
              <a:rPr lang="ru-RU" sz="2800" dirty="0" err="1" smtClean="0">
                <a:solidFill>
                  <a:srgbClr val="00B050"/>
                </a:solidFill>
              </a:rPr>
              <a:t>креативное</a:t>
            </a:r>
            <a:r>
              <a:rPr lang="ru-RU" sz="2800" dirty="0" smtClean="0">
                <a:solidFill>
                  <a:srgbClr val="00B050"/>
                </a:solidFill>
              </a:rPr>
              <a:t> мышление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4770"/>
              </p:ext>
            </p:extLst>
          </p:nvPr>
        </p:nvGraphicFramePr>
        <p:xfrm>
          <a:off x="1115616" y="1412776"/>
          <a:ext cx="6624736" cy="2347976"/>
        </p:xfrm>
        <a:graphic>
          <a:graphicData uri="http://schemas.openxmlformats.org/drawingml/2006/table">
            <a:tbl>
              <a:tblPr/>
              <a:tblGrid>
                <a:gridCol w="3312368"/>
                <a:gridCol w="3312368"/>
              </a:tblGrid>
              <a:tr h="864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Батылина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Маргарита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Александровна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 «Ломоносовская общеобразовательная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3»,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Агафапудова</a:t>
                      </a: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Татьяна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Копорская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общеобразовательная школа», русский язык 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115" y="5372940"/>
            <a:ext cx="8183880" cy="1051560"/>
          </a:xfrm>
        </p:spPr>
        <p:txBody>
          <a:bodyPr/>
          <a:lstStyle/>
          <a:p>
            <a:r>
              <a:rPr lang="ru-RU" altLang="en-US" dirty="0">
                <a:solidFill>
                  <a:srgbClr val="00B050"/>
                </a:solidFill>
              </a:rPr>
              <a:t>Актуальность вопроса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502920" y="476250"/>
            <a:ext cx="8183880" cy="54235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en-US" sz="2400" dirty="0"/>
              <a:t>Одним из ключевых критериев оценки качества образования в рамках национального проекта «Образование» является вхождение России </a:t>
            </a:r>
            <a:r>
              <a:rPr lang="ru-RU" altLang="en-US" sz="2400" b="1" dirty="0">
                <a:solidFill>
                  <a:srgbClr val="00B050"/>
                </a:solidFill>
              </a:rPr>
              <a:t>в десятку лучших стран мира по качеству общего образования. </a:t>
            </a:r>
            <a:endParaRPr lang="ru-RU" altLang="en-US" sz="2400" dirty="0">
              <a:solidFill>
                <a:srgbClr val="00B050"/>
              </a:solidFill>
            </a:endParaRP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Количественный показатель по данному критерию </a:t>
            </a:r>
            <a:r>
              <a:rPr lang="ru-RU" altLang="en-US" sz="2400" b="1" i="1" dirty="0">
                <a:solidFill>
                  <a:srgbClr val="00B050"/>
                </a:solidFill>
              </a:rPr>
              <a:t>«Средневзвешенный результат Российской Федерации в группе международных исследований, средневзвешенное место Российской Федерации (не ниже)»</a:t>
            </a:r>
            <a:r>
              <a:rPr lang="ru-RU" altLang="en-US" sz="2400" dirty="0">
                <a:solidFill>
                  <a:srgbClr val="00B050"/>
                </a:solidFill>
              </a:rPr>
              <a:t> </a:t>
            </a:r>
            <a:r>
              <a:rPr lang="ru-RU" altLang="en-US" sz="2400" dirty="0"/>
              <a:t>включен в число основных показателей Федерального проекта «Современная школа».</a:t>
            </a:r>
          </a:p>
          <a:p>
            <a:pPr algn="just"/>
            <a:endParaRPr lang="ru-RU" altLang="en-US" sz="2400" dirty="0"/>
          </a:p>
          <a:p>
            <a:pPr algn="just"/>
            <a:r>
              <a:rPr lang="ru-RU" altLang="en-US" sz="2400" dirty="0"/>
              <a:t>При расчете средневзвешенного показателя учитываются распространенные международные исследования, </a:t>
            </a:r>
            <a:r>
              <a:rPr lang="ru-RU" altLang="en-US" sz="2400" b="1" dirty="0">
                <a:solidFill>
                  <a:srgbClr val="00B050"/>
                </a:solidFill>
              </a:rPr>
              <a:t>в том числе результаты проведения </a:t>
            </a:r>
            <a:r>
              <a:rPr lang="en-US" altLang="en-US" sz="2400" b="1" dirty="0">
                <a:solidFill>
                  <a:srgbClr val="00B050"/>
                </a:solidFill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</a:rPr>
              <a:t>.</a:t>
            </a:r>
          </a:p>
          <a:p>
            <a:pPr algn="just"/>
            <a:endParaRPr lang="ru-RU" altLang="en-US" sz="2400" b="1" dirty="0">
              <a:solidFill>
                <a:srgbClr val="FF0000"/>
              </a:solidFill>
            </a:endParaRPr>
          </a:p>
          <a:p>
            <a:pPr algn="just"/>
            <a:r>
              <a:rPr lang="ru-RU" altLang="en-US" sz="2400" b="1" dirty="0">
                <a:solidFill>
                  <a:srgbClr val="FF0000"/>
                </a:solidFill>
              </a:rPr>
              <a:t> </a:t>
            </a:r>
            <a:r>
              <a:rPr lang="ru-RU" altLang="en-US" sz="2400" b="1" dirty="0">
                <a:solidFill>
                  <a:srgbClr val="00B050"/>
                </a:solidFill>
              </a:rPr>
              <a:t>Участие 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Ленинградской области </a:t>
            </a:r>
            <a:r>
              <a:rPr lang="ru-RU" altLang="en-US" sz="2400" b="1" dirty="0">
                <a:solidFill>
                  <a:srgbClr val="00B050"/>
                </a:solidFill>
              </a:rPr>
              <a:t>в проведении р</a:t>
            </a:r>
            <a:r>
              <a:rPr lang="ru-RU" altLang="en-US" sz="2400" b="1" i="1" dirty="0">
                <a:solidFill>
                  <a:srgbClr val="00B050"/>
                </a:solidFill>
              </a:rPr>
              <a:t>егиональных оценок по модели </a:t>
            </a:r>
            <a:r>
              <a:rPr lang="en-US" altLang="en-US" sz="2400" b="1" i="1" dirty="0">
                <a:solidFill>
                  <a:srgbClr val="00B050"/>
                </a:solidFill>
                <a:sym typeface="+mn-ea"/>
              </a:rPr>
              <a:t>PISA</a:t>
            </a:r>
            <a:r>
              <a:rPr lang="ru-RU" altLang="en-US" sz="2400" b="1" dirty="0">
                <a:solidFill>
                  <a:srgbClr val="00B050"/>
                </a:solidFill>
                <a:sym typeface="+mn-ea"/>
              </a:rPr>
              <a:t> планируется в 2024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66385"/>
            <a:ext cx="8183880" cy="114808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Нормативная база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3695"/>
            <a:ext cx="8183880" cy="5878830"/>
          </a:xfrm>
        </p:spPr>
        <p:txBody>
          <a:bodyPr>
            <a:noAutofit/>
          </a:bodyPr>
          <a:lstStyle/>
          <a:p>
            <a:pPr algn="just"/>
            <a:endParaRPr lang="ru-RU" sz="1500" dirty="0" smtClean="0"/>
          </a:p>
          <a:p>
            <a:pPr algn="just"/>
            <a:r>
              <a:rPr lang="ru-RU" sz="1500" dirty="0" smtClean="0"/>
              <a:t>Приказ Министерства просвещения Российской Федерации и Федеральной службы по надзору в сфере образования от 06 мая 2019 года № 590/219 «Об утверждении Методологии и критериев оценки качества образования на основе практики международных исследований качества подготовки обучающихся»;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algn="just"/>
            <a:r>
              <a:rPr lang="ru-RU" sz="1500" dirty="0" smtClean="0"/>
              <a:t>Распоряжение комитета общего и профессионального образования Ленинградской области от 04.06.2020 № 977-р «Об утверждении плана мероприятий (дорожная карта) по подготовке к участию в общероссийской, региональной оценке по модели PISA на 2 полугодие 2020 года»; 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r>
              <a:rPr lang="ru-RU" sz="1600" dirty="0" smtClean="0"/>
              <a:t>Распоряжение комитета по образованию администрации Ломоносовского района № 167-р от 29.12.2020 г. «О </a:t>
            </a:r>
            <a:r>
              <a:rPr lang="ru-RU" sz="1600" dirty="0"/>
              <a:t>муниципальной модели подготовки Ломоносовского района Ленинградской области к проведению оценки качества образования на основе практики международных сравнительных исследований </a:t>
            </a:r>
            <a:r>
              <a:rPr lang="en-US" sz="1600" dirty="0" smtClean="0"/>
              <a:t>PISA</a:t>
            </a:r>
            <a:r>
              <a:rPr lang="ru-RU" sz="1600" dirty="0" smtClean="0"/>
              <a:t>-2024»</a:t>
            </a:r>
            <a:endParaRPr lang="ru-RU" sz="1600" dirty="0"/>
          </a:p>
          <a:p>
            <a:pPr algn="just"/>
            <a:endParaRPr lang="ru-RU" sz="1500" dirty="0" smtClean="0"/>
          </a:p>
          <a:p>
            <a:endParaRPr lang="ru-RU" sz="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5445125"/>
            <a:ext cx="8183880" cy="1051560"/>
          </a:xfrm>
        </p:spPr>
        <p:txBody>
          <a:bodyPr>
            <a:normAutofit/>
          </a:bodyPr>
          <a:lstStyle/>
          <a:p>
            <a:r>
              <a:rPr lang="ru-RU" sz="1780" dirty="0" smtClean="0">
                <a:solidFill>
                  <a:srgbClr val="00B050"/>
                </a:solidFill>
                <a:sym typeface="+mn-ea"/>
              </a:rPr>
              <a:t>*«Методология и критерии оценки качества образования на основе практики международных исследований качества подготовки обучающихся»</a:t>
            </a:r>
            <a:endParaRPr lang="ru-RU" altLang="en-US" sz="1780" dirty="0" smtClean="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00034" y="530225"/>
            <a:ext cx="8186766" cy="4970477"/>
          </a:xfrm>
        </p:spPr>
        <p:txBody>
          <a:bodyPr>
            <a:normAutofit fontScale="57500" lnSpcReduction="20000"/>
          </a:bodyPr>
          <a:lstStyle/>
          <a:p>
            <a:pPr marL="0" indent="0" algn="just">
              <a:buNone/>
            </a:pPr>
            <a:r>
              <a:rPr lang="ru-RU" altLang="en-US" dirty="0"/>
              <a:t>«Результаты национальных исследований, проводимых в России, говорят о наличии серьезных проблем, связанных с уровнем профессионализма российских учителей. Например, проведенные </a:t>
            </a:r>
            <a:r>
              <a:rPr lang="ru-RU" altLang="en-US" dirty="0" err="1"/>
              <a:t>Рособрнадзором</a:t>
            </a:r>
            <a:r>
              <a:rPr lang="ru-RU" altLang="en-US" dirty="0"/>
              <a:t> исследования компетенций учителей русского языка и математики показали наличие проблем как в части предметной подготовки учителей, так и при выполнении ими заданий на оценку </a:t>
            </a:r>
            <a:r>
              <a:rPr lang="ru-RU" altLang="en-US" b="1" dirty="0">
                <a:solidFill>
                  <a:srgbClr val="00B050"/>
                </a:solidFill>
              </a:rPr>
              <a:t>методических компетенций</a:t>
            </a:r>
            <a:r>
              <a:rPr lang="ru-RU" altLang="en-US" dirty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endParaRPr lang="ru-RU" altLang="en-US" dirty="0"/>
          </a:p>
          <a:p>
            <a:pPr marL="0" indent="0" algn="just">
              <a:buNone/>
            </a:pPr>
            <a:r>
              <a:rPr lang="ru-RU" altLang="en-US" dirty="0"/>
              <a:t>Эти проблемы не могут быть решены только путем обновления системы квалификационных категорий, поскольку изменение категорий и способов аттестации само по себе не позволяет повысить уровень профессионализма.</a:t>
            </a:r>
          </a:p>
          <a:p>
            <a:pPr marL="0" indent="0" algn="just">
              <a:buNone/>
            </a:pPr>
            <a:r>
              <a:rPr lang="ru-RU" altLang="en-US" b="1" dirty="0">
                <a:solidFill>
                  <a:srgbClr val="00B050"/>
                </a:solidFill>
              </a:rPr>
              <a:t>Необходимо развивать и современные формы наставничества, методической помощи учителям, имеющим проблемы</a:t>
            </a:r>
            <a:r>
              <a:rPr lang="ru-RU" altLang="en-US" dirty="0">
                <a:solidFill>
                  <a:srgbClr val="00B050"/>
                </a:solidFill>
              </a:rPr>
              <a:t>...</a:t>
            </a:r>
          </a:p>
          <a:p>
            <a:pPr marL="0" indent="0" algn="just">
              <a:buNone/>
            </a:pPr>
            <a:r>
              <a:rPr lang="ru-RU" altLang="en-US" dirty="0"/>
              <a:t>... Помимо нацеленности на достижение высоких образовательных результатов в целом или в среднем по стране (региону, муниципалитету, ОО) система образования должна помогать обучающимся найти себя, реализоваться, быть успешными. Она должна мотивировать каждого обучающегося на максимальную вовлеченность в образовательный процесс, на достижение результатов, важных именно для него, для его развития, построения наилучшим образом подходящей ему образовательной траектории.*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87475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</a:rPr>
              <a:t>Основные мероприятия «Дорожной карты» на 2020-2021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712335"/>
          </a:xfrm>
        </p:spPr>
        <p:txBody>
          <a:bodyPr>
            <a:normAutofit fontScale="80000" lnSpcReduction="10000"/>
          </a:bodyPr>
          <a:lstStyle/>
          <a:p>
            <a:pPr algn="just"/>
            <a:r>
              <a:rPr lang="ru-RU" sz="2300" dirty="0" smtClean="0"/>
              <a:t>Формирование банка данных учителей ОУ (в том числе учителей русского языка, математики, физики, химии, биологии с определением индивидуальной траектории профессионального развития) с целью подготовки педагогов к участию в исследовании PISA в 2024 году;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Направление педагогических работников ОУ на курсы повышения квалификации по вопросам введения и использования оценочного инструментария международных сравнительных исследований в практику образовательной деятельности в соответствии с направлениями оценки функциональной грамотности;</a:t>
            </a:r>
          </a:p>
          <a:p>
            <a:pPr algn="just"/>
            <a:endParaRPr lang="ru-RU" sz="2500" dirty="0" smtClean="0"/>
          </a:p>
          <a:p>
            <a:pPr algn="just"/>
            <a:r>
              <a:rPr lang="ru-RU" sz="2500" dirty="0" smtClean="0"/>
              <a:t>Участие учителей-предметников ОУ в семинарах, </a:t>
            </a:r>
            <a:r>
              <a:rPr lang="ru-RU" sz="2500" dirty="0" err="1" smtClean="0"/>
              <a:t>вебинарах</a:t>
            </a:r>
            <a:r>
              <a:rPr lang="ru-RU" sz="2500" dirty="0" smtClean="0"/>
              <a:t> (ВКС) по вопросам подготовки к участию в исследовании по модели PISA;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0330"/>
          </a:xfrm>
        </p:spPr>
        <p:txBody>
          <a:bodyPr>
            <a:normAutofit fontScale="90000"/>
          </a:bodyPr>
          <a:lstStyle/>
          <a:p>
            <a:r>
              <a:rPr lang="ru-RU" sz="3110" dirty="0" smtClean="0">
                <a:solidFill>
                  <a:srgbClr val="00B050"/>
                </a:solidFill>
                <a:sym typeface="+mn-ea"/>
              </a:rPr>
              <a:t>Основные мероприятия «Дорожной карты» на 2020-2021 учебный год</a:t>
            </a:r>
            <a:endParaRPr lang="ru-RU" sz="311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0224"/>
            <a:ext cx="8115328" cy="50419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Включение в тематику муниципальных методических мероприятий, мероприятий ОУ вопросов введения и 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u="sng" dirty="0" smtClean="0"/>
          </a:p>
          <a:p>
            <a:pPr algn="just"/>
            <a:r>
              <a:rPr lang="ru-RU" u="sng" dirty="0" smtClean="0"/>
              <a:t>Включение в тематику работы предметных РМО и ШМО вопросов введения и использования оценочного инструментария международных сравнительных исследований в практику образовательной деятельности;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rgbClr val="00B050"/>
                </a:solidFill>
                <a:sym typeface="+mn-ea"/>
              </a:rPr>
              <a:t>Анализ профессиональных дефицитов учителей-предметников на основании проведенных мониторингов.</a:t>
            </a:r>
            <a:endParaRPr kumimoji="0" lang="ru-RU" b="0" i="0" u="none" strike="noStrike" cap="none" normalizeH="0" baseline="0" dirty="0" smtClean="0">
              <a:solidFill>
                <a:srgbClr val="00B050"/>
              </a:solidFill>
              <a:effectLst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На основании распоряжения комитета </a:t>
            </a:r>
            <a:r>
              <a:rPr lang="ru-RU" dirty="0"/>
              <a:t>по образованию администрации Ломоносовского района № 167-р от 29.12.2020 г. «О муниципальной модели подготовки Ломоносовского района Ленинградской области к проведению оценки качества образования на основе практики международных сравнительных исследований </a:t>
            </a:r>
            <a:r>
              <a:rPr lang="en-US" dirty="0"/>
              <a:t>PISA</a:t>
            </a:r>
            <a:r>
              <a:rPr lang="ru-RU" dirty="0"/>
              <a:t>-2024»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в образовательных учреждениях созданы </a:t>
            </a:r>
            <a:r>
              <a:rPr lang="ru-RU" b="1" dirty="0" smtClean="0">
                <a:solidFill>
                  <a:srgbClr val="00B050"/>
                </a:solidFill>
              </a:rPr>
              <a:t>управленческие команды </a:t>
            </a:r>
            <a:r>
              <a:rPr lang="ru-RU" dirty="0" smtClean="0"/>
              <a:t>(директор, заместитель директора, руководитель методического совета) и </a:t>
            </a:r>
            <a:r>
              <a:rPr lang="ru-RU" b="1" dirty="0" smtClean="0">
                <a:solidFill>
                  <a:srgbClr val="00B050"/>
                </a:solidFill>
              </a:rPr>
              <a:t>рабочие группы </a:t>
            </a:r>
            <a:r>
              <a:rPr lang="ru-RU" dirty="0" smtClean="0"/>
              <a:t>для работы с обучающимся по каждому из направлений функциональной грамотности: читательская, математическая, естественнонаучная, финансовая, </a:t>
            </a:r>
            <a:r>
              <a:rPr lang="ru-RU" dirty="0" err="1" smtClean="0"/>
              <a:t>креативное</a:t>
            </a:r>
            <a:r>
              <a:rPr lang="ru-RU" dirty="0" smtClean="0"/>
              <a:t> мышление.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altLang="en-US" sz="2665" dirty="0">
                <a:solidFill>
                  <a:srgbClr val="00B050"/>
                </a:solidFill>
              </a:rPr>
              <a:t>Задачи на 2021 год для руководителей </a:t>
            </a:r>
            <a:r>
              <a:rPr lang="ru-RU" altLang="en-US" sz="2665" dirty="0" smtClean="0">
                <a:solidFill>
                  <a:srgbClr val="00B050"/>
                </a:solidFill>
              </a:rPr>
              <a:t>и </a:t>
            </a:r>
            <a:r>
              <a:rPr lang="ru-RU" altLang="en-US" sz="2665" dirty="0">
                <a:solidFill>
                  <a:srgbClr val="00B050"/>
                </a:solidFill>
              </a:rPr>
              <a:t>управленческих </a:t>
            </a:r>
            <a:r>
              <a:rPr lang="ru-RU" altLang="en-US" sz="2665" dirty="0" smtClean="0">
                <a:solidFill>
                  <a:srgbClr val="00B050"/>
                </a:solidFill>
              </a:rPr>
              <a:t>команд ОУ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4973955"/>
          </a:xfrm>
        </p:spPr>
        <p:txBody>
          <a:bodyPr>
            <a:no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Организация работы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корректировке рабочих программ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учебным предметам  и </a:t>
            </a:r>
            <a:r>
              <a:rPr lang="ru-RU" sz="2000" b="1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внеурочной деятельности</a:t>
            </a:r>
            <a:r>
              <a:rPr lang="ru-RU" sz="200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по формированию</a:t>
            </a: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функциональной грамотности.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Формирование и ведение школьного  Банка данных по педагогам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которые будут участвовать в </a:t>
            </a:r>
            <a:r>
              <a:rPr lang="en-US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в 2024 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Обеспечение использования Открытого банка заданий по подготовке к </a:t>
            </a:r>
            <a:r>
              <a:rPr lang="en-US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PISA 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учителями-предметниками и педагогами дополнительного  образования.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Анализ профессиональных дефицитов</a:t>
            </a:r>
            <a:r>
              <a:rPr lang="ru-RU" sz="2000" dirty="0" smtClean="0">
                <a:ln>
                  <a:noFill/>
                </a:ln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педагогов и разработка программ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сопровождения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Обеспечение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участия  педагогов  и обучающихся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образовательной организации в планируемых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мероприятиях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Корректировка школьных дорожных карт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основе анализа результатов проводимых мониторингов,  исследований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олимпиад.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информационной работы с родителями по вопросам формирования функциональной грамотности.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endParaRPr lang="ru-RU" alt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/>
          </a:p>
          <a:p>
            <a:pPr algn="just"/>
            <a:r>
              <a:rPr lang="ru-RU" sz="1600" dirty="0"/>
              <a:t>∙ Краткий отчет по результатам исследования PISA 2018, 2019. ФИОКО </a:t>
            </a:r>
            <a:r>
              <a:rPr lang="ru-RU" sz="1600" b="1" dirty="0"/>
              <a:t>https://</a:t>
            </a:r>
            <a:r>
              <a:rPr lang="ru-RU" sz="1600" b="1" dirty="0" smtClean="0"/>
              <a:t>fioco.ru/pisa </a:t>
            </a:r>
            <a:endParaRPr lang="ru-RU" sz="1600" b="1" dirty="0"/>
          </a:p>
          <a:p>
            <a:pPr algn="just"/>
            <a:r>
              <a:rPr lang="ru-RU" sz="1600" dirty="0"/>
              <a:t>∙ Журнал «Отечественная и зарубежная педагогика» №4 , том 1, 2019 год (Коваль Т.В., </a:t>
            </a:r>
            <a:r>
              <a:rPr lang="ru-RU" sz="1600" dirty="0" err="1"/>
              <a:t>Дюкова</a:t>
            </a:r>
            <a:r>
              <a:rPr lang="ru-RU" sz="1600" dirty="0"/>
              <a:t> </a:t>
            </a:r>
            <a:r>
              <a:rPr lang="ru-RU" sz="1600" dirty="0" smtClean="0"/>
              <a:t>С.Е. Глобальные </a:t>
            </a:r>
            <a:r>
              <a:rPr lang="ru-RU" sz="1600" dirty="0"/>
              <a:t>компетенции — новый компонент функциональной грамотности)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Ковалева Г.С. В каком направлении развивается российская система общего образования? (</a:t>
            </a:r>
            <a:r>
              <a:rPr lang="ru-RU" sz="1600" dirty="0" smtClean="0"/>
              <a:t>по результатам </a:t>
            </a:r>
            <a:r>
              <a:rPr lang="ru-RU" sz="1600" dirty="0"/>
              <a:t>международной программы </a:t>
            </a:r>
            <a:r>
              <a:rPr lang="en-US" sz="1600" dirty="0"/>
              <a:t>PISA-2018</a:t>
            </a:r>
            <a:r>
              <a:rPr lang="en-US" sz="1600" dirty="0" smtClean="0"/>
              <a:t>)</a:t>
            </a:r>
            <a:r>
              <a:rPr lang="ru-RU" sz="1600" dirty="0" smtClean="0"/>
              <a:t> // Г.С.Ковалева </a:t>
            </a:r>
            <a:r>
              <a:rPr lang="ru-RU" sz="1600" dirty="0"/>
              <a:t>и др. «Результаты международного сравнительного исследования PISA в России»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∙ Поливанова К.Н. Образовательные результаты основной школы в контексте </a:t>
            </a:r>
            <a:r>
              <a:rPr lang="ru-RU" sz="1600" dirty="0" smtClean="0"/>
              <a:t>международных исследований </a:t>
            </a:r>
            <a:r>
              <a:rPr lang="ru-RU" sz="1600" dirty="0"/>
              <a:t>// Психологическая наука и образование. 2015. Т. 20. № 4. C.19–30. </a:t>
            </a:r>
            <a:r>
              <a:rPr lang="ru-RU" sz="1600" dirty="0" err="1"/>
              <a:t>doi</a:t>
            </a:r>
            <a:r>
              <a:rPr lang="ru-RU" sz="1600" dirty="0"/>
              <a:t>: 10.17759/</a:t>
            </a:r>
            <a:r>
              <a:rPr lang="en-US" sz="1600" dirty="0"/>
              <a:t>pse.2015200402</a:t>
            </a:r>
          </a:p>
          <a:p>
            <a:pPr algn="just"/>
            <a:endParaRPr lang="en-US" sz="1600" dirty="0"/>
          </a:p>
          <a:p>
            <a:pPr algn="just"/>
            <a:r>
              <a:rPr lang="ru-RU" sz="1600" dirty="0"/>
              <a:t>∙ Основные результаты российских учащихся в международном исследовании </a:t>
            </a:r>
            <a:r>
              <a:rPr lang="ru-RU" sz="1600" dirty="0" smtClean="0"/>
              <a:t>читательской, математической </a:t>
            </a:r>
            <a:r>
              <a:rPr lang="ru-RU" sz="1600" dirty="0"/>
              <a:t>и естественнонаучной грамотности PISA‒2018 и их интерпретация / Адамович К. А</a:t>
            </a:r>
            <a:r>
              <a:rPr lang="ru-RU" sz="1600" dirty="0" smtClean="0"/>
              <a:t>., </a:t>
            </a:r>
            <a:r>
              <a:rPr lang="ru-RU" sz="1600" dirty="0" err="1" smtClean="0"/>
              <a:t>Капуза</a:t>
            </a:r>
            <a:r>
              <a:rPr lang="ru-RU" sz="1600" dirty="0" smtClean="0"/>
              <a:t> </a:t>
            </a:r>
            <a:r>
              <a:rPr lang="ru-RU" sz="1600" dirty="0"/>
              <a:t>А. В., Захаров А. Б., Фрумин И. Д.; Национальный исследовательский университет «</a:t>
            </a:r>
            <a:r>
              <a:rPr lang="ru-RU" sz="1600" dirty="0" smtClean="0"/>
              <a:t>Высшая школа </a:t>
            </a:r>
            <a:r>
              <a:rPr lang="ru-RU" sz="1600" dirty="0"/>
              <a:t>экономики», Институт образования. — М.: НИУ ВШЭ, 2019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060" y="53729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 чего начать?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025"/>
            <a:ext cx="8183880" cy="7518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Ресурсы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hlinkClick r:id="rId2"/>
              </a:rPr>
              <a:t>https://fioco.ru/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en-US" sz="1900" b="1" dirty="0" smtClean="0">
                <a:hlinkClick r:id="rId3"/>
              </a:rPr>
              <a:t>https://www.oecd.org/pisa</a:t>
            </a:r>
            <a:r>
              <a:rPr lang="ru-RU" sz="1900" b="1" dirty="0" smtClean="0"/>
              <a:t> </a:t>
            </a:r>
          </a:p>
          <a:p>
            <a:endParaRPr lang="en-US" sz="1900" b="1" dirty="0" smtClean="0"/>
          </a:p>
          <a:p>
            <a:r>
              <a:rPr lang="en-US" sz="1900" b="1" dirty="0" smtClean="0">
                <a:hlinkClick r:id="rId4"/>
              </a:rPr>
              <a:t>http://www.centeroko.ru/pisa18/pisa2018.html</a:t>
            </a:r>
            <a:r>
              <a:rPr lang="ru-RU" sz="1900" b="1" dirty="0" smtClean="0"/>
              <a:t> </a:t>
            </a:r>
          </a:p>
          <a:p>
            <a:pPr marL="0" indent="0">
              <a:buNone/>
            </a:pPr>
            <a:endParaRPr lang="en-US" sz="1900" b="1" dirty="0" smtClean="0"/>
          </a:p>
          <a:p>
            <a:r>
              <a:rPr lang="ru-RU" sz="1900" dirty="0" smtClean="0"/>
              <a:t>Системный проект «Совершенствование механизмов повышения функциональной грамотности обучающихся» (ПРОСВЕЩЕНИЕ) </a:t>
            </a:r>
            <a:r>
              <a:rPr lang="en-US" sz="1900" dirty="0" smtClean="0">
                <a:hlinkClick r:id="rId5"/>
              </a:rPr>
              <a:t>https://prosv.ru/webinars/subject/pisa.2.html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Сайт АСОУ , «УЧИТЕЛЬ БУДУЩЕГО» </a:t>
            </a:r>
            <a:r>
              <a:rPr lang="ru-RU" sz="1900" dirty="0" smtClean="0">
                <a:hlinkClick r:id="rId6"/>
              </a:rPr>
              <a:t>http://cpm.asou-mo.ru/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Серия пособий «Функциональная грамотность. Учимся для жизни» (Просвещение)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3643" t="9402" r="62397" b="8412"/>
          <a:stretch>
            <a:fillRect/>
          </a:stretch>
        </p:blipFill>
        <p:spPr bwMode="auto">
          <a:xfrm>
            <a:off x="971550" y="476885"/>
            <a:ext cx="7200900" cy="59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https://prosv.ru/webinars/subject/pisa.2.html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8956" t="9534" r="55884" b="19771"/>
          <a:stretch>
            <a:fillRect/>
          </a:stretch>
        </p:blipFill>
        <p:spPr bwMode="auto">
          <a:xfrm>
            <a:off x="323528" y="332656"/>
            <a:ext cx="84041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711" t="16408" r="50351" b="27496"/>
          <a:stretch>
            <a:fillRect/>
          </a:stretch>
        </p:blipFill>
        <p:spPr bwMode="auto">
          <a:xfrm>
            <a:off x="334645" y="311785"/>
            <a:ext cx="8439785" cy="61372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595" y="476250"/>
            <a:ext cx="6410960" cy="2136775"/>
          </a:xfrm>
          <a:prstGeom prst="rect">
            <a:avLst/>
          </a:prstGeom>
        </p:spPr>
      </p:pic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327" t="8041" r="3537"/>
          <a:stretch>
            <a:fillRect/>
          </a:stretch>
        </p:blipFill>
        <p:spPr>
          <a:xfrm>
            <a:off x="755015" y="2630805"/>
            <a:ext cx="7814310" cy="385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6790" t="8834" r="56788" b="7867"/>
          <a:stretch>
            <a:fillRect/>
          </a:stretch>
        </p:blipFill>
        <p:spPr bwMode="auto">
          <a:xfrm>
            <a:off x="395536" y="404664"/>
            <a:ext cx="8280920" cy="53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Сайт АСОУ , «УЧИТЕЛЬ БУДУЩЕГО»</a:t>
            </a:r>
            <a:br>
              <a:rPr lang="ru-RU" sz="2800" dirty="0" smtClean="0"/>
            </a:br>
            <a:r>
              <a:rPr lang="en-US" sz="2800" dirty="0" smtClean="0">
                <a:hlinkClick r:id="rId3"/>
              </a:rPr>
              <a:t>http://cpm.asou-mo.ru/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6144" y="4005064"/>
            <a:ext cx="8183880" cy="1872208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/>
            </a:r>
            <a:br>
              <a:rPr lang="ru-RU" altLang="en-US" dirty="0" smtClean="0">
                <a:solidFill>
                  <a:srgbClr val="00B050"/>
                </a:solidFill>
              </a:rPr>
            </a:br>
            <a:r>
              <a:rPr lang="ru-RU" altLang="en-US" dirty="0">
                <a:solidFill>
                  <a:srgbClr val="00B050"/>
                </a:solidFill>
              </a:rPr>
              <a:t/>
            </a:r>
            <a:br>
              <a:rPr lang="ru-RU" altLang="en-US" dirty="0">
                <a:solidFill>
                  <a:srgbClr val="00B050"/>
                </a:solidFill>
              </a:rPr>
            </a:br>
            <a:r>
              <a:rPr lang="ru-RU" altLang="en-US" dirty="0" smtClean="0">
                <a:solidFill>
                  <a:srgbClr val="00B050"/>
                </a:solidFill>
              </a:rPr>
              <a:t>Спасибо </a:t>
            </a:r>
            <a:r>
              <a:rPr lang="ru-RU" altLang="en-US" dirty="0">
                <a:solidFill>
                  <a:srgbClr val="00B050"/>
                </a:solidFill>
              </a:rPr>
              <a:t>за внимание</a:t>
            </a:r>
            <a:r>
              <a:rPr lang="ru-RU" altLang="en-US" dirty="0" smtClean="0">
                <a:solidFill>
                  <a:srgbClr val="00B050"/>
                </a:solidFill>
              </a:rPr>
              <a:t>!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err="1">
                <a:solidFill>
                  <a:schemeClr val="tx2"/>
                </a:solidFill>
              </a:rPr>
              <a:t>Бобырь</a:t>
            </a:r>
            <a:r>
              <a:rPr lang="ru-RU" sz="1600" b="0" dirty="0">
                <a:solidFill>
                  <a:schemeClr val="tx2"/>
                </a:solidFill>
              </a:rPr>
              <a:t> Наталья Владимировна</a:t>
            </a:r>
            <a:r>
              <a:rPr lang="ru-RU" sz="1600" b="0" dirty="0" smtClean="0">
                <a:solidFill>
                  <a:schemeClr val="tx2"/>
                </a:solidFill>
              </a:rPr>
              <a:t>,</a:t>
            </a:r>
            <a:br>
              <a:rPr lang="ru-RU" sz="1600" b="0" dirty="0" smtClean="0">
                <a:solidFill>
                  <a:schemeClr val="tx2"/>
                </a:solidFill>
              </a:rPr>
            </a:br>
            <a:r>
              <a:rPr lang="ru-RU" sz="1600" b="0" dirty="0">
                <a:solidFill>
                  <a:schemeClr val="tx2"/>
                </a:solidFill>
              </a:rPr>
              <a:t/>
            </a:r>
            <a:br>
              <a:rPr lang="ru-RU" sz="1600" b="0" dirty="0">
                <a:solidFill>
                  <a:schemeClr val="tx2"/>
                </a:solidFill>
              </a:rPr>
            </a:br>
            <a:r>
              <a:rPr lang="ru-RU" sz="1600" b="0" dirty="0">
                <a:solidFill>
                  <a:schemeClr val="tx2"/>
                </a:solidFill>
              </a:rPr>
              <a:t>Ведущий специалист МКУ </a:t>
            </a:r>
            <a:r>
              <a:rPr lang="en-US" sz="1600" b="0" dirty="0">
                <a:solidFill>
                  <a:schemeClr val="tx2"/>
                </a:solidFill>
              </a:rPr>
              <a:t/>
            </a:r>
            <a:br>
              <a:rPr lang="en-US" sz="1600" b="0" dirty="0">
                <a:solidFill>
                  <a:schemeClr val="tx2"/>
                </a:solidFill>
              </a:rPr>
            </a:br>
            <a:r>
              <a:rPr lang="ru-RU" sz="1600" b="0" dirty="0">
                <a:solidFill>
                  <a:schemeClr val="tx2"/>
                </a:solidFill>
              </a:rPr>
              <a:t>«Центр обеспечения образовательной деятельности», </a:t>
            </a:r>
            <a:br>
              <a:rPr lang="ru-RU" sz="1600" b="0" dirty="0">
                <a:solidFill>
                  <a:schemeClr val="tx2"/>
                </a:solidFill>
              </a:rPr>
            </a:br>
            <a:r>
              <a:rPr lang="ru-RU" sz="1600" b="0" dirty="0">
                <a:solidFill>
                  <a:schemeClr val="tx2"/>
                </a:solidFill>
              </a:rPr>
              <a:t>муниципальный координатор по подготовке школ </a:t>
            </a:r>
            <a:r>
              <a:rPr lang="ru-RU" sz="1600" b="0" dirty="0" smtClean="0">
                <a:solidFill>
                  <a:schemeClr val="tx2"/>
                </a:solidFill>
              </a:rPr>
              <a:t/>
            </a:r>
            <a:br>
              <a:rPr lang="ru-RU" sz="1600" b="0" dirty="0" smtClean="0">
                <a:solidFill>
                  <a:schemeClr val="tx2"/>
                </a:solidFill>
              </a:rPr>
            </a:br>
            <a:r>
              <a:rPr lang="ru-RU" sz="1600" b="0" dirty="0" smtClean="0">
                <a:solidFill>
                  <a:schemeClr val="tx2"/>
                </a:solidFill>
              </a:rPr>
              <a:t>к </a:t>
            </a:r>
            <a:r>
              <a:rPr lang="ru-RU" sz="1600" b="0" dirty="0">
                <a:solidFill>
                  <a:schemeClr val="tx2"/>
                </a:solidFill>
              </a:rPr>
              <a:t>участию в исследовании по модели </a:t>
            </a:r>
            <a:r>
              <a:rPr lang="en-US" sz="1600" b="0" dirty="0" smtClean="0">
                <a:solidFill>
                  <a:schemeClr val="tx2"/>
                </a:solidFill>
              </a:rPr>
              <a:t>PISA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NBobyr77@yandex.ru</a:t>
            </a:r>
            <a:endParaRPr lang="ru-RU" altLang="en-US" sz="1600" dirty="0">
              <a:solidFill>
                <a:srgbClr val="00B05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4983760" cy="1916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такое PISA?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498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Международная программа по оценке образовательных достижений учащихся </a:t>
            </a:r>
            <a:r>
              <a:rPr lang="ru-RU" dirty="0" smtClean="0">
                <a:solidFill>
                  <a:srgbClr val="00B050"/>
                </a:solidFill>
              </a:rPr>
              <a:t>PISA</a:t>
            </a:r>
            <a:r>
              <a:rPr lang="ru-RU" dirty="0" smtClean="0"/>
              <a:t> (</a:t>
            </a:r>
            <a:r>
              <a:rPr lang="ru-RU" dirty="0" err="1" smtClean="0"/>
              <a:t>Programme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Student</a:t>
            </a:r>
            <a:r>
              <a:rPr lang="ru-RU" dirty="0" smtClean="0"/>
              <a:t> </a:t>
            </a:r>
            <a:r>
              <a:rPr lang="ru-RU" dirty="0" err="1" smtClean="0"/>
              <a:t>Assessment</a:t>
            </a:r>
            <a:r>
              <a:rPr lang="ru-RU" dirty="0" smtClean="0"/>
              <a:t>) – это международное сопоставительное исследование качества образования, в рамках которого оцениваются знания и навыки учащихся школ в возрасте 15-ти лет. </a:t>
            </a:r>
          </a:p>
          <a:p>
            <a:pPr algn="just"/>
            <a:r>
              <a:rPr lang="ru-RU" dirty="0" smtClean="0"/>
              <a:t>Проводится под эгидой </a:t>
            </a:r>
            <a:r>
              <a:rPr lang="ru-RU" dirty="0" smtClean="0">
                <a:solidFill>
                  <a:srgbClr val="00B050"/>
                </a:solidFill>
              </a:rPr>
              <a:t>Организации экономического сотрудничества и развития (ОЭСР). </a:t>
            </a:r>
          </a:p>
          <a:p>
            <a:pPr algn="just"/>
            <a:r>
              <a:rPr lang="ru-RU" dirty="0" smtClean="0"/>
              <a:t>Национальным центром проведения исследования PISA в Российской Федерации является </a:t>
            </a:r>
            <a:r>
              <a:rPr lang="ru-RU" dirty="0" smtClean="0">
                <a:solidFill>
                  <a:srgbClr val="00B050"/>
                </a:solidFill>
              </a:rPr>
              <a:t>ФГБУ «Федеральный институт оценки качества образования».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2735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Цель проекта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3371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Изучение того, обладают ли учащиеся 15-летнего возраста, получившие обязательное общее образование, знаниями и умениями, необходимыми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отношений.</a:t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>Программа позволяет выявить и сравнить изменения, происходящие в системах образования разных стран и оценить эффективность стратегических решений в области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Функциональная </a:t>
            </a:r>
            <a:r>
              <a:rPr lang="ru-RU" dirty="0" err="1" smtClean="0">
                <a:solidFill>
                  <a:srgbClr val="00B050"/>
                </a:solidFill>
              </a:rPr>
              <a:t>грамотность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Функциональная грамотность</a:t>
            </a:r>
            <a:r>
              <a:rPr lang="ru-RU" sz="6400" b="1" dirty="0" smtClean="0">
                <a:solidFill>
                  <a:srgbClr val="00B050"/>
                </a:solidFill>
              </a:rPr>
              <a:t> – </a:t>
            </a:r>
          </a:p>
          <a:p>
            <a:pPr algn="ctr">
              <a:buNone/>
            </a:pPr>
            <a:r>
              <a:rPr lang="ru-RU" sz="6400" b="1" dirty="0" smtClean="0"/>
              <a:t>способность использовать знания,умения, способы в действии при решении широкого круга задач, обнаруживает себя за пределами учебных ситуаций, в задачах, не похожих на те, где эти знания, умения, способы приобретались. </a:t>
            </a:r>
          </a:p>
          <a:p>
            <a:pPr algn="ctr">
              <a:buNone/>
            </a:pPr>
            <a:r>
              <a:rPr lang="ru-RU" sz="6400" b="1" dirty="0" smtClean="0"/>
              <a:t>(по Леонтьеву А.Н.)</a:t>
            </a:r>
          </a:p>
          <a:p>
            <a:pPr algn="just">
              <a:buNone/>
            </a:pPr>
            <a:r>
              <a:rPr lang="ru-RU" sz="6400" dirty="0" smtClean="0"/>
              <a:t>Чтобы оценить уровень функциональной грамотности своих учеников, учителю </a:t>
            </a:r>
            <a:r>
              <a:rPr lang="ru-RU" sz="6400" b="1" dirty="0" smtClean="0"/>
              <a:t>нужно дать им нетипичные задания, </a:t>
            </a:r>
            <a:r>
              <a:rPr lang="ru-RU" sz="6400" dirty="0" smtClean="0"/>
              <a:t>в которых предлагается рассмотреть некоторые проблемы из реальной жизни.</a:t>
            </a:r>
          </a:p>
          <a:p>
            <a:pPr algn="just">
              <a:buNone/>
            </a:pPr>
            <a:r>
              <a:rPr lang="ru-RU" sz="6400" dirty="0" smtClean="0"/>
              <a:t>Решение этих задач, как правило, требует </a:t>
            </a:r>
            <a:r>
              <a:rPr lang="ru-RU" sz="6400" b="1" dirty="0" smtClean="0"/>
              <a:t>применения знаний в незнакомой ситуации , поиска новых решений или </a:t>
            </a:r>
            <a:r>
              <a:rPr lang="ru-RU" sz="6400" dirty="0" smtClean="0"/>
              <a:t>способов действий, т.е. требует творческой активности:</a:t>
            </a:r>
          </a:p>
          <a:p>
            <a:pPr algn="just">
              <a:buNone/>
            </a:pPr>
            <a:endParaRPr lang="ru-RU" sz="6400" dirty="0" smtClean="0"/>
          </a:p>
          <a:p>
            <a:pPr algn="just">
              <a:buNone/>
            </a:pPr>
            <a:r>
              <a:rPr lang="ru-RU" sz="6400" dirty="0" smtClean="0"/>
              <a:t>• </a:t>
            </a:r>
            <a:r>
              <a:rPr lang="ru-RU" sz="6400" b="1" dirty="0" smtClean="0">
                <a:solidFill>
                  <a:srgbClr val="00B050"/>
                </a:solidFill>
              </a:rPr>
              <a:t>понимание сюжетной ситуации и перевод её на язык предметной области, нахождение способа решения;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информацией, представленной в разной форме (рисунок, текст, таблица, диаграмма);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работа с реальными данными, величинами и единицами измерений;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интерпретация результата с учетом предложенной ситуации;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• проявление самостоятельности, использование учебного и жизненного опыта.</a:t>
            </a:r>
            <a:endParaRPr lang="ru-RU" sz="6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530161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Уровни функциональной грамотности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Замещающее содержимо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530225"/>
            <a:ext cx="7719695" cy="455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372735"/>
            <a:ext cx="8183880" cy="1051560"/>
          </a:xfrm>
        </p:spPr>
        <p:txBody>
          <a:bodyPr>
            <a:normAutofit/>
          </a:bodyPr>
          <a:lstStyle/>
          <a:p>
            <a:r>
              <a:rPr lang="ru-RU" sz="2665" dirty="0">
                <a:solidFill>
                  <a:srgbClr val="00B050"/>
                </a:solidFill>
              </a:rPr>
              <a:t>6 компонентов функциональной грамотности, оцениваемых в </a:t>
            </a:r>
            <a:r>
              <a:rPr lang="en-US" sz="2665" dirty="0">
                <a:solidFill>
                  <a:srgbClr val="00B050"/>
                </a:solidFill>
              </a:rPr>
              <a:t>PISA</a:t>
            </a:r>
            <a:endParaRPr lang="ru-RU" altLang="en-US" sz="2665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360" y="647065"/>
            <a:ext cx="8183880" cy="4665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ru-RU" dirty="0"/>
              <a:t>1. Основные направления оценивания (2/3 времени тестирования):</a:t>
            </a:r>
          </a:p>
          <a:p>
            <a:r>
              <a:rPr lang="ru-RU" altLang="ru-RU" u="sng" dirty="0"/>
              <a:t>читательская грамотность;</a:t>
            </a:r>
          </a:p>
          <a:p>
            <a:r>
              <a:rPr lang="ru-RU" altLang="ru-RU" u="sng" dirty="0"/>
              <a:t>математическая грамотность;</a:t>
            </a:r>
          </a:p>
          <a:p>
            <a:r>
              <a:rPr lang="ru-RU" altLang="ru-RU" u="sng" dirty="0"/>
              <a:t>естественнонаучная грамотность</a:t>
            </a:r>
            <a:r>
              <a:rPr lang="ru-RU" altLang="ru-RU" dirty="0"/>
              <a:t>.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2. Обобщенная характеристика грамотности обучающихся:</a:t>
            </a:r>
          </a:p>
          <a:p>
            <a:r>
              <a:rPr lang="ru-RU" altLang="ru-RU" u="sng" dirty="0"/>
              <a:t>креативное мышление</a:t>
            </a:r>
          </a:p>
          <a:p>
            <a:r>
              <a:rPr lang="ru-RU" altLang="ru-RU" u="sng" dirty="0"/>
              <a:t>финансовая грамотность</a:t>
            </a:r>
          </a:p>
          <a:p>
            <a:r>
              <a:rPr lang="ru-RU" altLang="ru-RU" u="sng" dirty="0"/>
              <a:t>глобальные компетенции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5701030"/>
            <a:ext cx="8183880" cy="805815"/>
          </a:xfrm>
        </p:spPr>
        <p:txBody>
          <a:bodyPr>
            <a:normAutofit fontScale="90000"/>
          </a:bodyPr>
          <a:lstStyle/>
          <a:p>
            <a:r>
              <a:rPr lang="ru-RU" altLang="en-US" sz="1780" dirty="0">
                <a:solidFill>
                  <a:srgbClr val="00B050"/>
                </a:solidFill>
              </a:rPr>
              <a:t>*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Ковалева Г.С. «В каком направлении развивается российская система общего образования?» (</a:t>
            </a:r>
            <a:r>
              <a:rPr lang="ru-RU" sz="1780" dirty="0" smtClean="0">
                <a:solidFill>
                  <a:srgbClr val="00B050"/>
                </a:solidFill>
                <a:sym typeface="+mn-ea"/>
              </a:rPr>
              <a:t>по результатам </a:t>
            </a:r>
            <a:r>
              <a:rPr lang="ru-RU" sz="1780" dirty="0">
                <a:solidFill>
                  <a:srgbClr val="00B050"/>
                </a:solidFill>
                <a:sym typeface="+mn-ea"/>
              </a:rPr>
              <a:t>международной программы </a:t>
            </a:r>
            <a:r>
              <a:rPr lang="en-US" sz="1780" dirty="0">
                <a:solidFill>
                  <a:srgbClr val="00B050"/>
                </a:solidFill>
                <a:sym typeface="+mn-ea"/>
              </a:rPr>
              <a:t>PISA-2018)</a:t>
            </a:r>
            <a:endParaRPr lang="ru-RU" altLang="en-US" sz="1780" dirty="0">
              <a:solidFill>
                <a:srgbClr val="00B050"/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502920" y="530225"/>
            <a:ext cx="8183880" cy="52590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altLang="en-US" sz="1800" b="1" i="1" dirty="0"/>
              <a:t>Обеспечение эффективности школы - один из способов повышения читательской грамотности*</a:t>
            </a:r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  <a:p>
            <a:pPr marL="0" indent="0" algn="ctr">
              <a:buNone/>
            </a:pPr>
            <a:r>
              <a:rPr lang="ru-RU" altLang="en-US" sz="1800" b="1" i="1" dirty="0"/>
              <a:t>Два главных фактора эффективного читателя: </a:t>
            </a:r>
          </a:p>
          <a:p>
            <a:pPr marL="0" indent="0" algn="ctr">
              <a:buNone/>
            </a:pPr>
            <a:r>
              <a:rPr lang="ru-RU" altLang="en-US" sz="1800" i="1" dirty="0"/>
              <a:t>ощущение учеником благополучия (как в жизни, так и в школе) и вовлеченность родителей в процесс читательской активности.</a:t>
            </a:r>
            <a:endParaRPr lang="ru-RU" altLang="en-US" sz="1800" b="1" i="1" dirty="0"/>
          </a:p>
          <a:p>
            <a:pPr marL="0" indent="0" algn="ctr">
              <a:buNone/>
            </a:pPr>
            <a:endParaRPr lang="ru-RU" altLang="en-US" sz="1800" b="1" i="1" dirty="0"/>
          </a:p>
        </p:txBody>
      </p:sp>
      <p:graphicFrame>
        <p:nvGraphicFramePr>
          <p:cNvPr id="6" name="Таблица 5"/>
          <p:cNvGraphicFramePr/>
          <p:nvPr/>
        </p:nvGraphicFramePr>
        <p:xfrm>
          <a:off x="701675" y="1268730"/>
          <a:ext cx="7711440" cy="317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80"/>
                <a:gridCol w="2570480"/>
                <a:gridCol w="2570480"/>
              </a:tblGrid>
              <a:tr h="36576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/>
                        <a:t>Факторы эффективной российской школы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Школьные ресурсы: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достаточное количество учителей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оснащенность лабораторным оборудованием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компьютеров с выходом в Интернет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состояние зданий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количество творческих кружков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/>
                        <a:t>Школьный климат:</a:t>
                      </a:r>
                      <a:endParaRPr lang="ru-RU" altLang="en-US" sz="1400" dirty="0"/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безопасность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поддерживающий процесс обучения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/>
                        <a:t>защита от эмоционально-поведенческих проблем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1" dirty="0">
                          <a:solidFill>
                            <a:schemeClr val="tx1"/>
                          </a:solidFill>
                        </a:rPr>
                        <a:t>Характеристики учителей:</a:t>
                      </a:r>
                      <a:endParaRPr lang="ru-RU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уважительное и внимательное отношение к учащихся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поддержка учащихся в чтении</a:t>
                      </a:r>
                    </a:p>
                    <a:p>
                      <a:pPr marL="285750" indent="-285750">
                        <a:buFont typeface="Wingdings" panose="05000000000000000000" charset="0"/>
                        <a:buChar char="Ø"/>
                      </a:pPr>
                      <a:r>
                        <a:rPr lang="ru-RU" altLang="en-US" sz="1400" dirty="0">
                          <a:solidFill>
                            <a:schemeClr val="tx1"/>
                          </a:solidFill>
                        </a:rPr>
                        <a:t>отсутствие деструктивного поведения учителей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1635</Words>
  <Application>Microsoft Office PowerPoint</Application>
  <PresentationFormat>Экран (4:3)</PresentationFormat>
  <Paragraphs>199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Подготовка общеобразовательных организаций Ломоносовского района Ленинградской области к исследованию PISA 2024  </vt:lpstr>
      <vt:lpstr>Актуальность вопроса</vt:lpstr>
      <vt:lpstr>Презентация PowerPoint</vt:lpstr>
      <vt:lpstr>Что такое PISA?</vt:lpstr>
      <vt:lpstr>Цель проекта</vt:lpstr>
      <vt:lpstr>Функциональная грамотность</vt:lpstr>
      <vt:lpstr>Уровни функциональной грамотности</vt:lpstr>
      <vt:lpstr>6 компонентов функциональной грамотности, оцениваемых в PISA</vt:lpstr>
      <vt:lpstr>*Ковалева Г.С. «В каком направлении развивается российская система общего образования?» (по результатам международной программы PISA-2018)</vt:lpstr>
      <vt:lpstr>Читательская грамотность</vt:lpstr>
      <vt:lpstr>Тьюторы по направлению читательская грамотность</vt:lpstr>
      <vt:lpstr>Математическая грамотность</vt:lpstr>
      <vt:lpstr>Тьюторы по направлению математическая грамотность</vt:lpstr>
      <vt:lpstr>Естественнонаучная грамотность</vt:lpstr>
      <vt:lpstr>Тьюторы по направлению естественнонаучная грамотность</vt:lpstr>
      <vt:lpstr>Финансовая грамотность</vt:lpstr>
      <vt:lpstr>Тьюторы по направлению финансовая грамотность</vt:lpstr>
      <vt:lpstr>Креативное мышление</vt:lpstr>
      <vt:lpstr>Тьюторы по направлению креативное мышление</vt:lpstr>
      <vt:lpstr>Нормативная база</vt:lpstr>
      <vt:lpstr>*«Методология и критерии оценки качества образования на основе практики международных исследований качества подготовки обучающихся»</vt:lpstr>
      <vt:lpstr>Основные мероприятия «Дорожной карты» на 2020-2021 учебный год</vt:lpstr>
      <vt:lpstr>Основные мероприятия «Дорожной карты» на 2020-2021 учебный год</vt:lpstr>
      <vt:lpstr>Презентация PowerPoint</vt:lpstr>
      <vt:lpstr>Задачи на 2021 год для руководителей и управленческих команд ОУ</vt:lpstr>
      <vt:lpstr>С чего начать?</vt:lpstr>
      <vt:lpstr>Ресурсы</vt:lpstr>
      <vt:lpstr>Презентация PowerPoint</vt:lpstr>
      <vt:lpstr>https://prosv.ru/webinars/subject/pisa.2.html </vt:lpstr>
      <vt:lpstr>Презентация PowerPoint</vt:lpstr>
      <vt:lpstr>Сайт АСОУ , «УЧИТЕЛЬ БУДУЩЕГО» http://cpm.asou-mo.ru/ </vt:lpstr>
      <vt:lpstr>                 Спасибо за внимание!     Бобырь Наталья Владимировна,  Ведущий специалист МКУ  «Центр обеспечения образовательной деятельности»,  муниципальный координатор по подготовке школ  к участию в исследовании по модели PISA NBobyr77@yandex.ru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 (Международная программа по оценке образовательных достижений учащихся)</dc:title>
  <dc:creator>Кныш</dc:creator>
  <cp:lastModifiedBy>HOME</cp:lastModifiedBy>
  <cp:revision>83</cp:revision>
  <dcterms:created xsi:type="dcterms:W3CDTF">2021-01-12T08:02:00Z</dcterms:created>
  <dcterms:modified xsi:type="dcterms:W3CDTF">2021-03-10T13:58:09Z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1049-11.2.0.9937</vt:lpwstr>
  </property>
</Properties>
</file>