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AA5BA-6DFF-449D-B43E-EBBDC3B96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1181D9-6E4A-43A3-AF85-62E4B453A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20A722-97CD-4AC5-8341-A5E04A6FE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8CD3-AB8B-4C62-A2F2-B21AC2A8201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100821-6868-4C7D-97F4-58776F47E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FD53B-4D79-4C5C-A202-E6F3752D0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9AE7-C067-48E2-A96A-1511588CF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4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FEE2E-CB72-446A-8AC6-C111ED3EE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DEF621-5360-4C82-AF77-BEA07F17B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C3CE41-55B3-458F-9B09-944D42207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8CD3-AB8B-4C62-A2F2-B21AC2A8201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19BF49-ABCC-430F-83C4-3DF971AE8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041297-4AF1-43DA-943D-DDCF33B72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9AE7-C067-48E2-A96A-1511588CF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87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A2D75C-B4B8-4B4F-B77B-57DC42240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78F0EE-A0DA-4B90-8AC1-BD10A8C95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4E7FAA-03B7-4DE4-836A-02FEA0493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8CD3-AB8B-4C62-A2F2-B21AC2A8201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C48014-E318-45C2-8A81-802A57125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A751A9-8ADF-4218-8416-685F97599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9AE7-C067-48E2-A96A-1511588CF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87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DC3F86-D4A7-4A3A-A3D4-EB7D395EF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D7115B-7DF4-420E-AB37-DF72E7CE9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35190F-CAB6-4869-BE1A-F2499DE0D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8CD3-AB8B-4C62-A2F2-B21AC2A8201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0B882D-470C-45A2-82ED-156AF3240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FF1918-B902-49ED-A54D-4C7001FE7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9AE7-C067-48E2-A96A-1511588CF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95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1EA6E-77FE-4017-A58B-714F0DC4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68E3F9-84C0-4E1F-9CD7-93EF75192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8A3E9A-9667-4608-86CD-F6EAE5D72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8CD3-AB8B-4C62-A2F2-B21AC2A8201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0C778E-705E-48EB-ACC1-206E632E1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C4AE27-DDB9-4598-B76A-2C4718FD5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9AE7-C067-48E2-A96A-1511588CF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14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E114CF-6D64-4608-9183-B32F3D61C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E0B37-E079-4B6B-9ADC-822AC4854B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C89F4D-D70B-42F4-9C0A-694726CAA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AF557-A0F9-402B-A170-2DABE8BC4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8CD3-AB8B-4C62-A2F2-B21AC2A8201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49F4EF-7438-4BB7-877F-7C734662A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F2660E-6BE4-4357-80C6-192E4F16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9AE7-C067-48E2-A96A-1511588CF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63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24A26-052B-4C16-9109-B27F95EF8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F3A944-F583-498A-A409-9553B08BF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440561-369E-40E3-96D3-7D80BEDD2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04CF5F-7FC0-4AC2-B87E-C03F0BD1E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DBF3B16-CD6D-406A-A296-3119CC6D0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889D7B-9B1A-467F-9815-5AFF3C0AB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8CD3-AB8B-4C62-A2F2-B21AC2A8201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44D098E-5414-445C-B4AF-90AB099B4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E6B92A-8C00-4284-8C50-154E52430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9AE7-C067-48E2-A96A-1511588CF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58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24E7D-E52B-4C11-A36E-8FBAB61DA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6DD663-0305-4157-92AD-4C4145AFF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8CD3-AB8B-4C62-A2F2-B21AC2A8201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E9FBB2B-703B-4DBF-8E0D-B22328E85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623596-D8CA-49CC-89CF-96BA6CAE1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9AE7-C067-48E2-A96A-1511588CF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175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26DF883-8B73-48EC-8794-C3DC87139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8CD3-AB8B-4C62-A2F2-B21AC2A8201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2FB6CAB-B705-4A03-8AFF-6E728469A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02CCD2-6F5B-4703-A78F-66D54437F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9AE7-C067-48E2-A96A-1511588CF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10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336E9-F391-4038-A6FD-A3B44EBB1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6A26A9-F8D9-43AF-8942-6A15BC2C1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FEB731-53FA-4459-916C-E8829C842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E2F2A0-E86B-4875-8C6A-DB8288506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8CD3-AB8B-4C62-A2F2-B21AC2A8201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9C574A-4B71-4278-AA94-2C2F0DCA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C01347-82A2-4B95-9D6E-33954692A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9AE7-C067-48E2-A96A-1511588CF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28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EBD3B-4B2B-4601-9364-1500BA89F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904102-8300-43FF-980E-61ED790DC1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73A03-F461-40E0-977B-558764399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E3E8B5-897D-4E8E-821E-9B4DE5586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8CD3-AB8B-4C62-A2F2-B21AC2A8201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A16547-8B9A-4882-808C-8510C5BBD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494A2A-3277-4809-878C-195FE6F9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9AE7-C067-48E2-A96A-1511588CF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55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95DDA3-5DCE-4FCF-A605-9E96A888F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40E39B-266E-44A7-A722-53A31EB71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86D353-958F-4FB8-B8C6-AF4D61AD4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E8CD3-AB8B-4C62-A2F2-B21AC2A8201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490883-4292-4805-A97B-D725350C0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8F6FC4-DB75-483E-90BA-B8B229B3C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9AE7-C067-48E2-A96A-1511588CF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2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eroko.ru/pisa18/pisa2018_sl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sk.yandex.ru/d/9mh6bzg-_PM4KA?w=1" TargetMode="External"/><Relationship Id="rId5" Type="http://schemas.openxmlformats.org/officeDocument/2006/relationships/hyperlink" Target="http://skiv.instrao.ru/support/demonstratsionnye-materialya/index.php" TargetMode="External"/><Relationship Id="rId4" Type="http://schemas.openxmlformats.org/officeDocument/2006/relationships/hyperlink" Target="http://www.centeroko.ru/pisa18/pisa2018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2CD2AA-D8DD-4FB8-B83E-E64CBB401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ru-RU" sz="5100">
                <a:solidFill>
                  <a:srgbClr val="FFFFFF"/>
                </a:solidFill>
              </a:rPr>
              <a:t>Естественнонаучная грамотность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99F232-E51D-4331-A341-71A162C9C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24.03.2021</a:t>
            </a:r>
          </a:p>
        </p:txBody>
      </p:sp>
    </p:spTree>
    <p:extLst>
      <p:ext uri="{BB962C8B-B14F-4D97-AF65-F5344CB8AC3E}">
        <p14:creationId xmlns:p14="http://schemas.microsoft.com/office/powerpoint/2010/main" val="42865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2CAF8-CC37-4ABA-A8FD-F5B3E9248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br>
              <a:rPr lang="ru-RU" sz="3700" b="0" i="0" u="none" strike="noStrike" baseline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ru-RU" sz="3700" b="1" i="0" u="none" strike="noStrike" baseline="0">
                <a:solidFill>
                  <a:srgbClr val="FFFFFF"/>
                </a:solidFill>
                <a:latin typeface="Calibri" panose="020F0502020204030204" pitchFamily="34" charset="0"/>
              </a:rPr>
              <a:t>Естественнонаучная грамотность согласно </a:t>
            </a:r>
            <a:r>
              <a:rPr lang="en-US" sz="3700" b="1" i="0" u="none" strike="noStrike" baseline="0">
                <a:solidFill>
                  <a:srgbClr val="FFFFFF"/>
                </a:solidFill>
                <a:latin typeface="Calibri" panose="020F0502020204030204" pitchFamily="34" charset="0"/>
              </a:rPr>
              <a:t>PISA </a:t>
            </a:r>
            <a:endParaRPr lang="ru-RU" sz="3700">
              <a:solidFill>
                <a:srgbClr val="FFFFFF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390BAA1-7262-4CB5-9E73-8A6021B27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endParaRPr lang="ru-RU" sz="16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6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Естественнонаучная грамотность – это способность человека занимать активную гражданскую позицию по вопросам, связанным с естественными науками, и его готовность интересоваться естественнонаучными идеями. Естественнонаучно грамотный человек стремится участвовать в аргументированном обсуждении проблем, относящихся к естественным наукам и технологиям, что требует от него следующих компетентностей: </a:t>
            </a:r>
          </a:p>
          <a:p>
            <a:r>
              <a:rPr lang="ru-RU" sz="16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ru-RU" sz="16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научно объяснять явления; </a:t>
            </a:r>
            <a:endParaRPr lang="ru-RU" sz="16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6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ru-RU" sz="16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понимать основные особенности естественнонаучного исследования; </a:t>
            </a:r>
            <a:endParaRPr lang="ru-RU" sz="16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6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ru-RU" sz="16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интерпретировать данные и использовать научные доказательства для получения выводов. </a:t>
            </a:r>
            <a:endParaRPr lang="ru-RU" sz="16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ru-RU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93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C430A-8044-46AF-88AE-E894C6CAD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Основное требование к заданиям для формирования и оценки естественнонаучной грамотности: </a:t>
            </a:r>
            <a:b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ru-RU" sz="280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40A704-508F-47BF-B13F-490C5ECCE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endParaRPr lang="ru-RU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Эти задания направлены на оценку компетенций, характеризующих ЕНГ, и основываются </a:t>
            </a:r>
            <a:r>
              <a:rPr lang="ru-RU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на реальных жизненных ситуациях </a:t>
            </a:r>
            <a:endParaRPr lang="ru-RU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951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9498D-8DD7-4EE8-8BF6-06B74BFA1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https://fg.resh.edu.ru/</a:t>
            </a:r>
            <a:br>
              <a:rPr kumimoji="0" lang="ru-RU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ru-RU" sz="4000">
              <a:solidFill>
                <a:srgbClr val="FFFFFF"/>
              </a:solidFill>
            </a:endParaRPr>
          </a:p>
        </p:txBody>
      </p:sp>
      <p:pic>
        <p:nvPicPr>
          <p:cNvPr id="4" name="Рисунок 3" descr="Изображение выглядит как текст, внутренний, закрыть&#10;&#10;Автоматически созданное описание">
            <a:extLst>
              <a:ext uri="{FF2B5EF4-FFF2-40B4-BE49-F238E27FC236}">
                <a16:creationId xmlns:a16="http://schemas.microsoft.com/office/drawing/2014/main" id="{C34EEB74-6148-4CAD-86B8-D147B5717F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r="2906" b="24129"/>
          <a:stretch/>
        </p:blipFill>
        <p:spPr>
          <a:xfrm>
            <a:off x="1318379" y="2558264"/>
            <a:ext cx="9890727" cy="373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82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AEACF9A6-806D-497C-9E53-4595F6407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3200" b="1" i="0" u="none" strike="noStrike" baseline="0" dirty="0">
                <a:latin typeface="Arial" panose="020B0604020202020204" pitchFamily="34" charset="0"/>
              </a:rPr>
              <a:t>Задание с развёрнутым ответом. </a:t>
            </a:r>
            <a:r>
              <a:rPr lang="ru-RU" sz="3200" b="1" i="0" u="none" strike="noStrike" baseline="0">
                <a:latin typeface="Arial" panose="020B0604020202020204" pitchFamily="34" charset="0"/>
              </a:rPr>
              <a:t>Пример.</a:t>
            </a:r>
            <a:endParaRPr lang="ru-RU" sz="3200" dirty="0"/>
          </a:p>
        </p:txBody>
      </p:sp>
      <p:sp>
        <p:nvSpPr>
          <p:cNvPr id="20" name="Объект 19">
            <a:extLst>
              <a:ext uri="{FF2B5EF4-FFF2-40B4-BE49-F238E27FC236}">
                <a16:creationId xmlns:a16="http://schemas.microsoft.com/office/drawing/2014/main" id="{1AB61113-C588-4B2E-A0F5-D770856877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l"/>
            <a:endParaRPr lang="ru-RU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400" b="1" i="0" u="none" strike="noStrike" baseline="0" dirty="0">
                <a:latin typeface="Calibri" panose="020F0502020204030204" pitchFamily="34" charset="0"/>
              </a:rPr>
              <a:t>Денис и Андрей увлекаются беговыми лыжами, но Андрей обычно опережает Дениса на дистанции. Денис объясняет это тем, что он крупнее и тяжелее Андрея, и поэтому лыжи под ним скользят по лыжне хуже, чем лыжи под Андреем. </a:t>
            </a:r>
          </a:p>
          <a:p>
            <a:endParaRPr lang="ru-RU" sz="1000" dirty="0">
              <a:latin typeface="Calibri" panose="020F0502020204030204" pitchFamily="34" charset="0"/>
            </a:endParaRPr>
          </a:p>
          <a:p>
            <a:endParaRPr lang="ru-RU" sz="1000" dirty="0"/>
          </a:p>
        </p:txBody>
      </p:sp>
      <p:sp>
        <p:nvSpPr>
          <p:cNvPr id="21" name="Объект 20">
            <a:extLst>
              <a:ext uri="{FF2B5EF4-FFF2-40B4-BE49-F238E27FC236}">
                <a16:creationId xmlns:a16="http://schemas.microsoft.com/office/drawing/2014/main" id="{20C03663-DB5E-4DE4-B28D-5F987E2499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l"/>
            <a:endParaRPr lang="ru-RU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800" b="1" i="0" u="none" strike="noStrike" baseline="0" dirty="0">
                <a:latin typeface="Calibri" panose="020F0502020204030204" pitchFamily="34" charset="0"/>
              </a:rPr>
              <a:t>Задание 1 Согласны ли вы с тем, что лыжи под Денисом должны скользить хуже, чем лыжи под Андреем, при условии, что сами лыжи у ребят совершенно одинаковые? </a:t>
            </a:r>
            <a:r>
              <a:rPr lang="ru-RU" sz="2800" b="0" i="1" u="none" strike="noStrike" baseline="0" dirty="0">
                <a:latin typeface="Calibri" panose="020F0502020204030204" pitchFamily="34" charset="0"/>
              </a:rPr>
              <a:t>Выберите «Да» или «Нет». </a:t>
            </a:r>
            <a:endParaRPr lang="ru-RU" sz="2800" b="0" i="0" u="none" strike="noStrike" baseline="0" dirty="0">
              <a:latin typeface="Calibri" panose="020F0502020204030204" pitchFamily="34" charset="0"/>
            </a:endParaRPr>
          </a:p>
          <a:p>
            <a:r>
              <a:rPr lang="ru-RU" sz="2800" b="0" i="1" u="none" strike="noStrike" baseline="0" dirty="0">
                <a:latin typeface="Calibri" panose="020F0502020204030204" pitchFamily="34" charset="0"/>
              </a:rPr>
              <a:t>Да </a:t>
            </a:r>
            <a:endParaRPr lang="ru-RU" sz="2800" b="0" i="0" u="none" strike="noStrike" baseline="0" dirty="0">
              <a:latin typeface="Calibri" panose="020F0502020204030204" pitchFamily="34" charset="0"/>
            </a:endParaRPr>
          </a:p>
          <a:p>
            <a:r>
              <a:rPr lang="ru-RU" sz="2800" b="0" i="1" u="none" strike="noStrike" baseline="0" dirty="0">
                <a:latin typeface="Calibri" panose="020F0502020204030204" pitchFamily="34" charset="0"/>
              </a:rPr>
              <a:t>Нет </a:t>
            </a:r>
          </a:p>
          <a:p>
            <a:r>
              <a:rPr lang="ru-RU" sz="2800" b="0" i="1" u="none" strike="noStrike" baseline="0" dirty="0">
                <a:latin typeface="Calibri" panose="020F0502020204030204" pitchFamily="34" charset="0"/>
              </a:rPr>
              <a:t>Объясните свой выбор </a:t>
            </a:r>
            <a:endParaRPr lang="ru-RU" sz="2800" b="0" i="0" u="none" strike="noStrike" baseline="0" dirty="0">
              <a:latin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048AF05-2DDC-4018-A5F9-23A131AD3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50" y="3663696"/>
            <a:ext cx="3833870" cy="218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17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C926A-9F58-4E0D-B753-3267C637B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br>
              <a:rPr lang="ru-RU" sz="37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ru-RU" sz="3700" b="1" i="0" u="none" strike="noStrike" baseline="0" dirty="0">
                <a:solidFill>
                  <a:srgbClr val="FFFFFF"/>
                </a:solidFill>
              </a:rPr>
              <a:t>Некоторые ответы 7-классников </a:t>
            </a:r>
            <a:br>
              <a:rPr lang="ru-RU" sz="3700" b="0" i="0" u="none" strike="noStrike" baseline="0" dirty="0">
                <a:solidFill>
                  <a:srgbClr val="FFFFFF"/>
                </a:solidFill>
              </a:rPr>
            </a:br>
            <a:r>
              <a:rPr lang="ru-RU" sz="3700" b="1" i="0" u="none" strike="noStrike" baseline="0" dirty="0">
                <a:solidFill>
                  <a:srgbClr val="FFFFFF"/>
                </a:solidFill>
              </a:rPr>
              <a:t>«Лыжи» </a:t>
            </a:r>
            <a:endParaRPr lang="ru-RU" sz="3700" dirty="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1D7DE0-F25A-473B-BBBB-CD9AC09D3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493160"/>
            <a:ext cx="5306084" cy="5897366"/>
          </a:xfrm>
        </p:spPr>
        <p:txBody>
          <a:bodyPr anchor="ctr">
            <a:normAutofit fontScale="92500" lnSpcReduction="20000"/>
          </a:bodyPr>
          <a:lstStyle/>
          <a:p>
            <a:endParaRPr lang="ru-RU" sz="1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1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1500" b="0" i="0" u="none" strike="noStrike" baseline="0" dirty="0">
                <a:solidFill>
                  <a:srgbClr val="000000"/>
                </a:solidFill>
                <a:latin typeface="+mj-lt"/>
              </a:rPr>
              <a:t>•Нет, наоборот если вес тяжелее , то лыжи должны скользить лучше. – 0 • </a:t>
            </a:r>
          </a:p>
          <a:p>
            <a:r>
              <a:rPr lang="ru-RU" sz="1500" b="0" i="0" u="none" strike="noStrike" baseline="0" dirty="0">
                <a:solidFill>
                  <a:srgbClr val="000000"/>
                </a:solidFill>
                <a:latin typeface="+mj-lt"/>
              </a:rPr>
              <a:t>•</a:t>
            </a:r>
            <a:r>
              <a:rPr lang="ru-RU" sz="1500" b="0" i="0" u="none" strike="noStrike" baseline="0" dirty="0" err="1">
                <a:solidFill>
                  <a:srgbClr val="000000"/>
                </a:solidFill>
                <a:latin typeface="+mj-lt"/>
              </a:rPr>
              <a:t>да,так</a:t>
            </a:r>
            <a:r>
              <a:rPr lang="ru-RU" sz="1500" b="0" i="0" u="none" strike="noStrike" baseline="0" dirty="0">
                <a:solidFill>
                  <a:srgbClr val="000000"/>
                </a:solidFill>
                <a:latin typeface="+mj-lt"/>
              </a:rPr>
              <a:t> как </a:t>
            </a:r>
            <a:r>
              <a:rPr lang="ru-RU" sz="1500" b="0" i="0" u="none" strike="noStrike" baseline="0" dirty="0" err="1">
                <a:solidFill>
                  <a:srgbClr val="000000"/>
                </a:solidFill>
                <a:latin typeface="+mj-lt"/>
              </a:rPr>
              <a:t>денис</a:t>
            </a:r>
            <a:r>
              <a:rPr lang="ru-RU" sz="1500" b="0" i="0" u="none" strike="noStrike" baseline="0" dirty="0">
                <a:solidFill>
                  <a:srgbClr val="000000"/>
                </a:solidFill>
                <a:latin typeface="+mj-lt"/>
              </a:rPr>
              <a:t> оказывает большее давление на лыжи – 1 • </a:t>
            </a:r>
          </a:p>
          <a:p>
            <a:r>
              <a:rPr lang="ru-RU" sz="1500" b="0" i="0" u="none" strike="noStrike" baseline="0" dirty="0">
                <a:solidFill>
                  <a:srgbClr val="000000"/>
                </a:solidFill>
                <a:latin typeface="+mj-lt"/>
              </a:rPr>
              <a:t>•да сила трения увеличится с </a:t>
            </a:r>
            <a:r>
              <a:rPr lang="ru-RU" sz="1500" b="0" i="0" u="none" strike="noStrike" baseline="0" dirty="0" err="1">
                <a:solidFill>
                  <a:srgbClr val="000000"/>
                </a:solidFill>
                <a:latin typeface="+mj-lt"/>
              </a:rPr>
              <a:t>масой</a:t>
            </a:r>
            <a:r>
              <a:rPr lang="ru-RU" sz="1500" b="0" i="0" u="none" strike="noStrike" baseline="0" dirty="0">
                <a:solidFill>
                  <a:srgbClr val="000000"/>
                </a:solidFill>
                <a:latin typeface="+mj-lt"/>
              </a:rPr>
              <a:t> тала – 1 • </a:t>
            </a:r>
          </a:p>
          <a:p>
            <a:r>
              <a:rPr lang="ru-RU" sz="1500" b="0" i="0" u="none" strike="noStrike" baseline="0" dirty="0">
                <a:solidFill>
                  <a:srgbClr val="000000"/>
                </a:solidFill>
                <a:latin typeface="+mj-lt"/>
              </a:rPr>
              <a:t>•Нет. Значит Денис слабее Андрея. От веса ничего не зависит. – 0 • </a:t>
            </a:r>
          </a:p>
          <a:p>
            <a:r>
              <a:rPr lang="ru-RU" sz="1500" b="0" i="0" u="none" strike="noStrike" baseline="0" dirty="0">
                <a:solidFill>
                  <a:srgbClr val="000000"/>
                </a:solidFill>
                <a:latin typeface="+mj-lt"/>
              </a:rPr>
              <a:t>•Нет! Я не согласен! По законам физики, под </a:t>
            </a:r>
            <a:r>
              <a:rPr lang="ru-RU" sz="1500" b="0" i="0" u="none" strike="noStrike" baseline="0" dirty="0" err="1">
                <a:solidFill>
                  <a:srgbClr val="000000"/>
                </a:solidFill>
                <a:latin typeface="+mj-lt"/>
              </a:rPr>
              <a:t>Динисом</a:t>
            </a:r>
            <a:r>
              <a:rPr lang="ru-RU" sz="1500" b="0" i="0" u="none" strike="noStrike" baseline="0" dirty="0">
                <a:solidFill>
                  <a:srgbClr val="000000"/>
                </a:solidFill>
                <a:latin typeface="+mj-lt"/>
              </a:rPr>
              <a:t> лыжи должны скользить намного лучше потому что вес тела на лыжи переноситься равномерно и лыжи скользить должны быстрее чем у Андрея. Андрей просто больше </a:t>
            </a:r>
            <a:r>
              <a:rPr lang="ru-RU" sz="1500" b="0" i="0" u="none" strike="noStrike" baseline="0" dirty="0" err="1">
                <a:solidFill>
                  <a:srgbClr val="000000"/>
                </a:solidFill>
                <a:latin typeface="+mj-lt"/>
              </a:rPr>
              <a:t>катаеться</a:t>
            </a:r>
            <a:r>
              <a:rPr lang="ru-RU" sz="1500" b="0" i="0" u="none" strike="noStrike" baseline="0" dirty="0">
                <a:solidFill>
                  <a:srgbClr val="000000"/>
                </a:solidFill>
                <a:latin typeface="+mj-lt"/>
              </a:rPr>
              <a:t> на лыжах чем </a:t>
            </a:r>
            <a:r>
              <a:rPr lang="ru-RU" sz="1500" b="0" i="0" u="none" strike="noStrike" baseline="0" dirty="0" err="1">
                <a:solidFill>
                  <a:srgbClr val="000000"/>
                </a:solidFill>
                <a:latin typeface="+mj-lt"/>
              </a:rPr>
              <a:t>Динис</a:t>
            </a:r>
            <a:r>
              <a:rPr lang="ru-RU" sz="1500" b="0" i="0" u="none" strike="noStrike" baseline="0" dirty="0">
                <a:solidFill>
                  <a:srgbClr val="000000"/>
                </a:solidFill>
                <a:latin typeface="+mj-lt"/>
              </a:rPr>
              <a:t>, у Андрея опыта больше. – 0 • </a:t>
            </a:r>
          </a:p>
          <a:p>
            <a:r>
              <a:rPr lang="ru-RU" sz="1500" b="0" i="0" u="none" strike="noStrike" baseline="0" dirty="0">
                <a:solidFill>
                  <a:srgbClr val="000000"/>
                </a:solidFill>
                <a:latin typeface="+mj-lt"/>
              </a:rPr>
              <a:t>•да но возможно совсем чуть </a:t>
            </a:r>
            <a:r>
              <a:rPr lang="ru-RU" sz="1500" b="0" i="0" u="none" strike="noStrike" baseline="0" dirty="0" err="1">
                <a:solidFill>
                  <a:srgbClr val="000000"/>
                </a:solidFill>
                <a:latin typeface="+mj-lt"/>
              </a:rPr>
              <a:t>чуть</a:t>
            </a:r>
            <a:r>
              <a:rPr lang="ru-RU" sz="1500" b="0" i="0" u="none" strike="noStrike" baseline="0" dirty="0">
                <a:solidFill>
                  <a:srgbClr val="000000"/>
                </a:solidFill>
                <a:latin typeface="+mj-lt"/>
              </a:rPr>
              <a:t> потому что лыжи специально сделаны чтобы </a:t>
            </a:r>
            <a:r>
              <a:rPr lang="ru-RU" sz="1500" b="0" i="0" u="none" strike="noStrike" baseline="0" dirty="0" err="1">
                <a:solidFill>
                  <a:srgbClr val="000000"/>
                </a:solidFill>
                <a:latin typeface="+mj-lt"/>
              </a:rPr>
              <a:t>сокротить</a:t>
            </a:r>
            <a:r>
              <a:rPr lang="ru-RU" sz="1500" b="0" i="0" u="none" strike="noStrike" baseline="0" dirty="0">
                <a:solidFill>
                  <a:srgbClr val="000000"/>
                </a:solidFill>
                <a:latin typeface="+mj-lt"/>
              </a:rPr>
              <a:t> трение – 0 • </a:t>
            </a:r>
          </a:p>
          <a:p>
            <a:r>
              <a:rPr lang="ru-RU" sz="1500" b="0" i="0" u="none" strike="noStrike" baseline="0" dirty="0">
                <a:solidFill>
                  <a:srgbClr val="000000"/>
                </a:solidFill>
                <a:latin typeface="+mj-lt"/>
              </a:rPr>
              <a:t>•нет потому что происходит все наоборот чем тяжелее человек тем лучше он скользит на лыжах – 0 • </a:t>
            </a:r>
          </a:p>
          <a:p>
            <a:r>
              <a:rPr lang="ru-RU" sz="1500" b="0" i="0" u="none" strike="noStrike" baseline="0" dirty="0">
                <a:solidFill>
                  <a:srgbClr val="000000"/>
                </a:solidFill>
                <a:latin typeface="+mj-lt"/>
              </a:rPr>
              <a:t>•</a:t>
            </a:r>
            <a:r>
              <a:rPr lang="ru-RU" sz="1500" b="1" i="0" u="none" strike="noStrike" baseline="0" dirty="0" err="1">
                <a:solidFill>
                  <a:srgbClr val="000000"/>
                </a:solidFill>
                <a:latin typeface="+mj-lt"/>
              </a:rPr>
              <a:t>да,ведь</a:t>
            </a:r>
            <a:r>
              <a:rPr lang="ru-RU" sz="1500" b="1" i="0" u="none" strike="noStrike" baseline="0" dirty="0">
                <a:solidFill>
                  <a:srgbClr val="000000"/>
                </a:solidFill>
                <a:latin typeface="+mj-lt"/>
              </a:rPr>
              <a:t> сила трения лыж зависит от </a:t>
            </a:r>
            <a:r>
              <a:rPr lang="ru-RU" sz="1500" b="1" i="0" u="none" strike="noStrike" baseline="0" dirty="0" err="1">
                <a:solidFill>
                  <a:srgbClr val="000000"/>
                </a:solidFill>
                <a:latin typeface="+mj-lt"/>
              </a:rPr>
              <a:t>веса,а</a:t>
            </a:r>
            <a:r>
              <a:rPr lang="ru-RU" sz="1500" b="1" i="0" u="none" strike="noStrike" baseline="0" dirty="0">
                <a:solidFill>
                  <a:srgbClr val="000000"/>
                </a:solidFill>
                <a:latin typeface="+mj-lt"/>
              </a:rPr>
              <a:t> так как Андрей крупнее </a:t>
            </a:r>
            <a:r>
              <a:rPr lang="ru-RU" sz="1500" b="1" i="0" u="none" strike="noStrike" baseline="0" dirty="0" err="1">
                <a:solidFill>
                  <a:srgbClr val="000000"/>
                </a:solidFill>
                <a:latin typeface="+mj-lt"/>
              </a:rPr>
              <a:t>Дениса,то</a:t>
            </a:r>
            <a:r>
              <a:rPr lang="ru-RU" sz="1500" b="1" i="0" u="none" strike="noStrike" baseline="0" dirty="0">
                <a:solidFill>
                  <a:srgbClr val="000000"/>
                </a:solidFill>
                <a:latin typeface="+mj-lt"/>
              </a:rPr>
              <a:t> сила трения лыж Андрея </a:t>
            </a:r>
            <a:r>
              <a:rPr lang="ru-RU" sz="1500" b="1" i="0" u="none" strike="noStrike" baseline="0" dirty="0" err="1">
                <a:solidFill>
                  <a:srgbClr val="000000"/>
                </a:solidFill>
                <a:latin typeface="+mj-lt"/>
              </a:rPr>
              <a:t>больше,чем</a:t>
            </a:r>
            <a:r>
              <a:rPr lang="ru-RU" sz="1500" b="1" i="0" u="none" strike="noStrike" baseline="0" dirty="0">
                <a:solidFill>
                  <a:srgbClr val="000000"/>
                </a:solidFill>
                <a:latin typeface="+mj-lt"/>
              </a:rPr>
              <a:t> у Дениса – 1 </a:t>
            </a:r>
            <a:r>
              <a:rPr lang="ru-RU" sz="1500" b="0" i="0" u="none" strike="noStrike" baseline="0" dirty="0">
                <a:solidFill>
                  <a:srgbClr val="000000"/>
                </a:solidFill>
                <a:latin typeface="+mj-lt"/>
              </a:rPr>
              <a:t>• </a:t>
            </a:r>
          </a:p>
          <a:p>
            <a:r>
              <a:rPr lang="ru-RU" sz="1500" b="0" i="0" u="none" strike="noStrike" baseline="0" dirty="0">
                <a:solidFill>
                  <a:srgbClr val="000000"/>
                </a:solidFill>
                <a:latin typeface="+mj-lt"/>
              </a:rPr>
              <a:t>•Нет, т.к. вес Дениса больше, значит он оказывает большее давление нежели Андрей. Соответственно скользить он будет быстрее – 0 • </a:t>
            </a:r>
          </a:p>
          <a:p>
            <a:r>
              <a:rPr lang="ru-RU" sz="1500" b="0" i="0" u="none" strike="noStrike" baseline="0" dirty="0">
                <a:solidFill>
                  <a:srgbClr val="000000"/>
                </a:solidFill>
                <a:latin typeface="+mj-lt"/>
              </a:rPr>
              <a:t>•Нет, это зависит не от скольжения, а от давления оказываемое Денисом. Так как он больше, то и давление больше и Денис немного проваливается в снег при беге+ Денису самому может быть </a:t>
            </a:r>
            <a:r>
              <a:rPr lang="ru-RU" sz="1500" b="0" i="0" u="none" strike="noStrike" baseline="0" dirty="0" err="1">
                <a:solidFill>
                  <a:srgbClr val="000000"/>
                </a:solidFill>
                <a:latin typeface="+mj-lt"/>
              </a:rPr>
              <a:t>тяжало</a:t>
            </a:r>
            <a:r>
              <a:rPr lang="ru-RU" sz="1500" b="0" i="0" u="none" strike="noStrike" baseline="0" dirty="0">
                <a:solidFill>
                  <a:srgbClr val="000000"/>
                </a:solidFill>
                <a:latin typeface="+mj-lt"/>
              </a:rPr>
              <a:t> из-за лишнего веса или плохой </a:t>
            </a:r>
            <a:r>
              <a:rPr lang="ru-RU" sz="1500" b="0" i="0" u="none" strike="noStrike" baseline="0" dirty="0" err="1">
                <a:solidFill>
                  <a:srgbClr val="000000"/>
                </a:solidFill>
                <a:latin typeface="+mj-lt"/>
              </a:rPr>
              <a:t>физ.подготовки</a:t>
            </a:r>
            <a:r>
              <a:rPr lang="ru-RU" sz="1500" b="0" i="0" u="none" strike="noStrike" baseline="0" dirty="0">
                <a:solidFill>
                  <a:srgbClr val="000000"/>
                </a:solidFill>
                <a:latin typeface="+mj-lt"/>
              </a:rPr>
              <a:t>. </a:t>
            </a:r>
          </a:p>
          <a:p>
            <a:pPr marL="0" indent="0">
              <a:buNone/>
            </a:pPr>
            <a:endParaRPr lang="ru-RU" sz="1500" b="0" i="0" u="none" strike="noStrike" baseline="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4879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606701F-00BE-4F0A-80B6-AE8141A17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>
                <a:solidFill>
                  <a:srgbClr val="FFFFFF"/>
                </a:solidFill>
                <a:latin typeface="+mn-lt"/>
              </a:rPr>
              <a:t>Ссылки на материалы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5A999A2-760E-43D9-BED4-D565A3D35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938350"/>
          </a:xfrm>
        </p:spPr>
        <p:txBody>
          <a:bodyPr>
            <a:normAutofit/>
          </a:bodyPr>
          <a:lstStyle/>
          <a:p>
            <a:r>
              <a:rPr lang="ru-RU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Подборка материалов по естественнонаучной грамотности </a:t>
            </a:r>
            <a:r>
              <a:rPr lang="ru-RU" sz="20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  <a:hlinkClick r:id="rId3"/>
              </a:rPr>
              <a:t>http://www.centeroko.ru/pisa18/pisa2018_sl.html</a:t>
            </a:r>
            <a:endParaRPr lang="ru-RU" sz="2000" b="1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ru-RU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Открытые материалы по исследованию PISA</a:t>
            </a:r>
            <a:r>
              <a:rPr lang="ru-RU" sz="20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  <a:hlinkClick r:id="rId4"/>
              </a:rPr>
              <a:t> http://www.centeroko.ru/pisa18/pisa2018.htm</a:t>
            </a:r>
            <a:r>
              <a:rPr lang="ru-RU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l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Открытые материалы предложены в разделе </a:t>
            </a:r>
            <a:r>
              <a:rPr lang="ru-RU" sz="20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  <a:hlinkClick r:id="rId5"/>
              </a:rPr>
              <a:t>http://skiv.instrao.ru/support/demonstratsionnye-materialya/index.php</a:t>
            </a:r>
            <a:r>
              <a:rPr lang="ru-RU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 </a:t>
            </a:r>
          </a:p>
          <a:p>
            <a:pPr indent="0" algn="just"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чебные пособия из серии «Функциональная грамотность. Учимся для жизни» по модели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PISA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https</a:t>
            </a:r>
            <a:r>
              <a:rPr lang="ru-RU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://disk.yandex.ru/d/9mh6bzg-_PM4KA?w=1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5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571</Words>
  <Application>Microsoft Office PowerPoint</Application>
  <PresentationFormat>Широкоэкранный</PresentationFormat>
  <Paragraphs>38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Естественнонаучная грамотность</vt:lpstr>
      <vt:lpstr> Естественнонаучная грамотность согласно PISA </vt:lpstr>
      <vt:lpstr>Основное требование к заданиям для формирования и оценки естественнонаучной грамотности:  </vt:lpstr>
      <vt:lpstr>https://fg.resh.edu.ru/ </vt:lpstr>
      <vt:lpstr> Задание с развёрнутым ответом. Пример.</vt:lpstr>
      <vt:lpstr> Некоторые ответы 7-классников  «Лыжи» </vt:lpstr>
      <vt:lpstr>Ссылки на материалы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Естественнонаучная грамотность</dc:title>
  <dc:creator>Райхан Иманбаева</dc:creator>
  <cp:lastModifiedBy>Райхан Иманбаева</cp:lastModifiedBy>
  <cp:revision>9</cp:revision>
  <dcterms:created xsi:type="dcterms:W3CDTF">2021-03-24T06:29:42Z</dcterms:created>
  <dcterms:modified xsi:type="dcterms:W3CDTF">2021-03-24T08:23:28Z</dcterms:modified>
</cp:coreProperties>
</file>