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2" r:id="rId4"/>
    <p:sldId id="266" r:id="rId5"/>
    <p:sldId id="267" r:id="rId6"/>
    <p:sldId id="268" r:id="rId7"/>
    <p:sldId id="265" r:id="rId8"/>
    <p:sldId id="258" r:id="rId9"/>
    <p:sldId id="269" r:id="rId10"/>
    <p:sldId id="261" r:id="rId11"/>
    <p:sldId id="259" r:id="rId12"/>
    <p:sldId id="260" r:id="rId13"/>
    <p:sldId id="263" r:id="rId14"/>
    <p:sldId id="264" r:id="rId15"/>
  </p:sldIdLst>
  <p:sldSz cx="9144000" cy="6858000" type="screen4x3"/>
  <p:notesSz cx="6792913" cy="99250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43" autoAdjust="0"/>
  </p:normalViewPr>
  <p:slideViewPr>
    <p:cSldViewPr>
      <p:cViewPr varScale="1">
        <p:scale>
          <a:sx n="115" d="100"/>
          <a:sy n="115" d="100"/>
        </p:scale>
        <p:origin x="7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C838846-D4BA-4FCE-855E-93C5E4A70AD7}" type="datetimeFigureOut">
              <a:rPr lang="ru-RU" smtClean="0"/>
              <a:t>29.03.2016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A5A4A839-B2AA-4FC7-A72D-9ECE1A0D597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838846-D4BA-4FCE-855E-93C5E4A70AD7}" type="datetimeFigureOut">
              <a:rPr lang="ru-RU" smtClean="0"/>
              <a:t>29.03.2016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5A4A839-B2AA-4FC7-A72D-9ECE1A0D597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838846-D4BA-4FCE-855E-93C5E4A70AD7}" type="datetimeFigureOut">
              <a:rPr lang="ru-RU" smtClean="0"/>
              <a:t>29.03.2016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5A4A839-B2AA-4FC7-A72D-9ECE1A0D597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838846-D4BA-4FCE-855E-93C5E4A70AD7}" type="datetimeFigureOut">
              <a:rPr lang="ru-RU" smtClean="0"/>
              <a:t>29.03.2016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5A4A839-B2AA-4FC7-A72D-9ECE1A0D5975}"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C838846-D4BA-4FCE-855E-93C5E4A70AD7}" type="datetimeFigureOut">
              <a:rPr lang="ru-RU" smtClean="0"/>
              <a:t>29.03.2016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5A4A839-B2AA-4FC7-A72D-9ECE1A0D5975}"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C838846-D4BA-4FCE-855E-93C5E4A70AD7}" type="datetimeFigureOut">
              <a:rPr lang="ru-RU" smtClean="0"/>
              <a:t>29.03.2016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5A4A839-B2AA-4FC7-A72D-9ECE1A0D5975}"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C838846-D4BA-4FCE-855E-93C5E4A70AD7}" type="datetimeFigureOut">
              <a:rPr lang="ru-RU" smtClean="0"/>
              <a:t>29.03.2016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5A4A839-B2AA-4FC7-A72D-9ECE1A0D597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C838846-D4BA-4FCE-855E-93C5E4A70AD7}" type="datetimeFigureOut">
              <a:rPr lang="ru-RU" smtClean="0"/>
              <a:t>29.03.2016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5A4A839-B2AA-4FC7-A72D-9ECE1A0D5975}"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C838846-D4BA-4FCE-855E-93C5E4A70AD7}" type="datetimeFigureOut">
              <a:rPr lang="ru-RU" smtClean="0"/>
              <a:t>29.03.2016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5A4A839-B2AA-4FC7-A72D-9ECE1A0D597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C838846-D4BA-4FCE-855E-93C5E4A70AD7}" type="datetimeFigureOut">
              <a:rPr lang="ru-RU" smtClean="0"/>
              <a:t>29.03.2016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5A4A839-B2AA-4FC7-A72D-9ECE1A0D597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C838846-D4BA-4FCE-855E-93C5E4A70AD7}" type="datetimeFigureOut">
              <a:rPr lang="ru-RU" smtClean="0"/>
              <a:t>29.03.2016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A5A4A839-B2AA-4FC7-A72D-9ECE1A0D5975}"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838846-D4BA-4FCE-855E-93C5E4A70AD7}" type="datetimeFigureOut">
              <a:rPr lang="ru-RU" smtClean="0"/>
              <a:t>29.03.2016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A4A839-B2AA-4FC7-A72D-9ECE1A0D597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ruzhba-school.ru/goto/http:/www.netpolice.ru/" TargetMode="External"/><Relationship Id="rId2" Type="http://schemas.openxmlformats.org/officeDocument/2006/relationships/hyperlink" Target="http://icensor.ru/" TargetMode="External"/><Relationship Id="rId1" Type="http://schemas.openxmlformats.org/officeDocument/2006/relationships/slideLayout" Target="../slideLayouts/slideLayout2.xml"/><Relationship Id="rId4" Type="http://schemas.openxmlformats.org/officeDocument/2006/relationships/hyperlink" Target="http://druzhba-school.ru/goto/http:/dansguardian.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consultantplus://offline/ref=6BB4A6C50D6156C6DACD922F5391C2DD2249F50493DF1B7C6ECCC40400675C604EF7FB37346CCA80q4DEM" TargetMode="External"/><Relationship Id="rId2" Type="http://schemas.openxmlformats.org/officeDocument/2006/relationships/hyperlink" Target="consultantplus://offline/ref=6BB4A6C50D6156C6DACD922F5391C2DD2249F90096D61B7C6ECCC40400675C604EF7FB37346CCA83q4D5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2636912"/>
            <a:ext cx="6629400" cy="1219201"/>
          </a:xfrm>
        </p:spPr>
        <p:txBody>
          <a:bodyPr>
            <a:noAutofit/>
          </a:bodyPr>
          <a:lstStyle/>
          <a:p>
            <a:pPr algn="ctr"/>
            <a:r>
              <a:rPr lang="ru-RU" sz="2800" b="1" dirty="0"/>
              <a:t>О принятии мер, направленных на обеспечение защиты детей от информации, причиняющей вред их здоровью и </a:t>
            </a:r>
            <a:r>
              <a:rPr lang="ru-RU" sz="2800" b="1" dirty="0" smtClean="0"/>
              <a:t>развитию</a:t>
            </a:r>
            <a:endParaRPr lang="ru-RU" sz="2800" dirty="0"/>
          </a:p>
        </p:txBody>
      </p:sp>
      <p:sp>
        <p:nvSpPr>
          <p:cNvPr id="3" name="Подзаголовок 2"/>
          <p:cNvSpPr>
            <a:spLocks noGrp="1"/>
          </p:cNvSpPr>
          <p:nvPr>
            <p:ph type="subTitle" idx="1"/>
          </p:nvPr>
        </p:nvSpPr>
        <p:spPr>
          <a:xfrm>
            <a:off x="467544" y="260648"/>
            <a:ext cx="8280920" cy="457200"/>
          </a:xfrm>
        </p:spPr>
        <p:txBody>
          <a:bodyPr>
            <a:normAutofit/>
          </a:bodyPr>
          <a:lstStyle/>
          <a:p>
            <a:pPr algn="ctr"/>
            <a:r>
              <a:rPr lang="ru-RU" sz="1600" b="1" dirty="0" smtClean="0">
                <a:solidFill>
                  <a:schemeClr val="tx1"/>
                </a:solidFill>
                <a:latin typeface="Arial" pitchFamily="34" charset="0"/>
                <a:cs typeface="Arial" pitchFamily="34" charset="0"/>
              </a:rPr>
              <a:t>Комитет общего и профессионального образования Ленинградской области</a:t>
            </a:r>
            <a:endParaRPr lang="ru-RU" sz="1600" b="1" dirty="0">
              <a:solidFill>
                <a:schemeClr val="tx1"/>
              </a:solidFill>
              <a:latin typeface="Arial" pitchFamily="34" charset="0"/>
              <a:cs typeface="Arial" pitchFamily="34" charset="0"/>
            </a:endParaRPr>
          </a:p>
        </p:txBody>
      </p:sp>
      <p:sp>
        <p:nvSpPr>
          <p:cNvPr id="4" name="TextBox 3"/>
          <p:cNvSpPr txBox="1"/>
          <p:nvPr/>
        </p:nvSpPr>
        <p:spPr>
          <a:xfrm>
            <a:off x="5508104" y="4682753"/>
            <a:ext cx="3312368" cy="461665"/>
          </a:xfrm>
          <a:prstGeom prst="rect">
            <a:avLst/>
          </a:prstGeom>
          <a:noFill/>
        </p:spPr>
        <p:txBody>
          <a:bodyPr wrap="square" rtlCol="0">
            <a:spAutoFit/>
          </a:bodyPr>
          <a:lstStyle/>
          <a:p>
            <a:r>
              <a:rPr lang="ru-RU" sz="1200" dirty="0" smtClean="0"/>
              <a:t>Глевицкая </a:t>
            </a:r>
            <a:r>
              <a:rPr lang="ru-RU" sz="1200" dirty="0" err="1" smtClean="0"/>
              <a:t>Е.И</a:t>
            </a:r>
            <a:r>
              <a:rPr lang="ru-RU" sz="1200" dirty="0" smtClean="0"/>
              <a:t>. – начальник сектора информационного обеспечения</a:t>
            </a:r>
            <a:endParaRPr lang="ru-RU" sz="1200" dirty="0"/>
          </a:p>
        </p:txBody>
      </p:sp>
      <p:sp>
        <p:nvSpPr>
          <p:cNvPr id="5" name="TextBox 4"/>
          <p:cNvSpPr txBox="1"/>
          <p:nvPr/>
        </p:nvSpPr>
        <p:spPr>
          <a:xfrm>
            <a:off x="3635896" y="6021288"/>
            <a:ext cx="1728192" cy="461665"/>
          </a:xfrm>
          <a:prstGeom prst="rect">
            <a:avLst/>
          </a:prstGeom>
          <a:noFill/>
        </p:spPr>
        <p:txBody>
          <a:bodyPr wrap="square" rtlCol="0">
            <a:spAutoFit/>
          </a:bodyPr>
          <a:lstStyle/>
          <a:p>
            <a:pPr algn="ctr"/>
            <a:r>
              <a:rPr lang="ru-RU" sz="1200" b="1" dirty="0" smtClean="0"/>
              <a:t>Санкт-Петербург</a:t>
            </a:r>
          </a:p>
          <a:p>
            <a:pPr algn="ctr"/>
            <a:r>
              <a:rPr lang="ru-RU" sz="1200" b="1" dirty="0" smtClean="0"/>
              <a:t>03 июля 2014 г.</a:t>
            </a:r>
            <a:endParaRPr lang="ru-RU" sz="1200" b="1" dirty="0"/>
          </a:p>
        </p:txBody>
      </p:sp>
    </p:spTree>
    <p:extLst>
      <p:ext uri="{BB962C8B-B14F-4D97-AF65-F5344CB8AC3E}">
        <p14:creationId xmlns:p14="http://schemas.microsoft.com/office/powerpoint/2010/main" val="304197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8" y="1844824"/>
            <a:ext cx="8075240" cy="3802427"/>
          </a:xfrm>
        </p:spPr>
        <p:txBody>
          <a:bodyPr>
            <a:normAutofit fontScale="92500" lnSpcReduction="10000"/>
          </a:bodyPr>
          <a:lstStyle/>
          <a:p>
            <a:r>
              <a:rPr lang="ru-RU" dirty="0"/>
              <a:t>Мониторинг функционирования и использования в </a:t>
            </a:r>
            <a:r>
              <a:rPr lang="ru-RU" dirty="0" smtClean="0"/>
              <a:t>образовательной организации </a:t>
            </a:r>
            <a:r>
              <a:rPr lang="ru-RU" dirty="0"/>
              <a:t>программного продукта, обеспечивающего контент-фильтрацию </a:t>
            </a:r>
            <a:r>
              <a:rPr lang="ru-RU" dirty="0" smtClean="0"/>
              <a:t>Интернет-трафика;</a:t>
            </a:r>
          </a:p>
          <a:p>
            <a:r>
              <a:rPr lang="ru-RU" dirty="0"/>
              <a:t>Мониторинг качества предоставления провайдером услуги доступа к сети Интернет образовательным </a:t>
            </a:r>
            <a:r>
              <a:rPr lang="ru-RU" dirty="0" smtClean="0"/>
              <a:t>организациям </a:t>
            </a:r>
            <a:r>
              <a:rPr lang="ru-RU" dirty="0"/>
              <a:t>с обеспечением контент-фильтрации Интернет </a:t>
            </a:r>
            <a:r>
              <a:rPr lang="ru-RU" dirty="0" smtClean="0"/>
              <a:t>– трафика.</a:t>
            </a:r>
            <a:endParaRPr lang="ru-RU" dirty="0"/>
          </a:p>
        </p:txBody>
      </p:sp>
      <p:sp>
        <p:nvSpPr>
          <p:cNvPr id="3" name="Заголовок 2"/>
          <p:cNvSpPr>
            <a:spLocks noGrp="1"/>
          </p:cNvSpPr>
          <p:nvPr>
            <p:ph type="title"/>
          </p:nvPr>
        </p:nvSpPr>
        <p:spPr>
          <a:xfrm>
            <a:off x="467544" y="548680"/>
            <a:ext cx="8496944" cy="1143000"/>
          </a:xfrm>
        </p:spPr>
        <p:txBody>
          <a:bodyPr>
            <a:noAutofit/>
          </a:bodyPr>
          <a:lstStyle/>
          <a:p>
            <a:r>
              <a:rPr lang="ru-RU" sz="2400" dirty="0">
                <a:solidFill>
                  <a:schemeClr val="accent1">
                    <a:lumMod val="75000"/>
                  </a:schemeClr>
                </a:solidFill>
              </a:rPr>
              <a:t>В Национальной стратегии действий в интересах детей закреплён ряд мер, направленных на обеспечение информационной безопасности детства:</a:t>
            </a:r>
          </a:p>
        </p:txBody>
      </p:sp>
    </p:spTree>
    <p:extLst>
      <p:ext uri="{BB962C8B-B14F-4D97-AF65-F5344CB8AC3E}">
        <p14:creationId xmlns:p14="http://schemas.microsoft.com/office/powerpoint/2010/main" val="2670875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lvl="0"/>
            <a:r>
              <a:rPr lang="ru-RU" dirty="0" smtClean="0"/>
              <a:t>Создание </a:t>
            </a:r>
            <a:r>
              <a:rPr lang="ru-RU" dirty="0"/>
              <a:t>системы контентной фильтрации, которая представляет собой программный комплекс, позволяющий ограничить учащимся доступ к И</a:t>
            </a:r>
            <a:r>
              <a:rPr lang="ru-RU" dirty="0" smtClean="0"/>
              <a:t>нтернет-ресурсам</a:t>
            </a:r>
            <a:r>
              <a:rPr lang="ru-RU" dirty="0"/>
              <a:t>;</a:t>
            </a:r>
          </a:p>
          <a:p>
            <a:pPr lvl="0"/>
            <a:r>
              <a:rPr lang="ru-RU" dirty="0"/>
              <a:t>Использование различных систем противовирусной защиты;</a:t>
            </a:r>
          </a:p>
          <a:p>
            <a:pPr lvl="0"/>
            <a:r>
              <a:rPr lang="ru-RU" dirty="0"/>
              <a:t>Использование специальных настроек операционной системы;</a:t>
            </a:r>
          </a:p>
          <a:p>
            <a:pPr lvl="0"/>
            <a:r>
              <a:rPr lang="ru-RU" dirty="0"/>
              <a:t>Установку поисковых систем для детей.</a:t>
            </a:r>
          </a:p>
          <a:p>
            <a:endParaRPr lang="ru-RU" dirty="0"/>
          </a:p>
        </p:txBody>
      </p:sp>
      <p:sp>
        <p:nvSpPr>
          <p:cNvPr id="3" name="Заголовок 2"/>
          <p:cNvSpPr>
            <a:spLocks noGrp="1"/>
          </p:cNvSpPr>
          <p:nvPr>
            <p:ph type="title"/>
          </p:nvPr>
        </p:nvSpPr>
        <p:spPr>
          <a:xfrm>
            <a:off x="467544" y="404664"/>
            <a:ext cx="8229600" cy="850106"/>
          </a:xfrm>
        </p:spPr>
        <p:txBody>
          <a:bodyPr>
            <a:normAutofit fontScale="90000"/>
          </a:bodyPr>
          <a:lstStyle/>
          <a:p>
            <a:r>
              <a:rPr lang="ru-RU" sz="3100" dirty="0">
                <a:solidFill>
                  <a:schemeClr val="accent1">
                    <a:lumMod val="75000"/>
                  </a:schemeClr>
                </a:solidFill>
              </a:rPr>
              <a:t>Внешняя защищенность образовательной </a:t>
            </a:r>
            <a:r>
              <a:rPr lang="ru-RU" sz="2700" dirty="0">
                <a:solidFill>
                  <a:schemeClr val="accent1">
                    <a:lumMod val="75000"/>
                  </a:schemeClr>
                </a:solidFill>
              </a:rPr>
              <a:t>среды</a:t>
            </a:r>
            <a:r>
              <a:rPr lang="ru-RU" sz="3100" dirty="0">
                <a:solidFill>
                  <a:schemeClr val="accent1">
                    <a:lumMod val="75000"/>
                  </a:schemeClr>
                </a:solidFill>
              </a:rPr>
              <a:t>  реализуется через:</a:t>
            </a:r>
            <a:r>
              <a:rPr lang="ru-RU" sz="2400" dirty="0">
                <a:solidFill>
                  <a:schemeClr val="accent1">
                    <a:lumMod val="75000"/>
                  </a:schemeClr>
                </a:solidFill>
              </a:rPr>
              <a:t/>
            </a:r>
            <a:br>
              <a:rPr lang="ru-RU" sz="2400" dirty="0">
                <a:solidFill>
                  <a:schemeClr val="accent1">
                    <a:lumMod val="75000"/>
                  </a:schemeClr>
                </a:solidFill>
              </a:rPr>
            </a:br>
            <a:endParaRPr lang="ru-RU" sz="2400" dirty="0">
              <a:solidFill>
                <a:schemeClr val="accent1">
                  <a:lumMod val="75000"/>
                </a:schemeClr>
              </a:solidFill>
            </a:endParaRPr>
          </a:p>
        </p:txBody>
      </p:sp>
    </p:spTree>
    <p:extLst>
      <p:ext uri="{BB962C8B-B14F-4D97-AF65-F5344CB8AC3E}">
        <p14:creationId xmlns:p14="http://schemas.microsoft.com/office/powerpoint/2010/main" val="1596987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844824"/>
            <a:ext cx="8229600" cy="4525963"/>
          </a:xfrm>
        </p:spPr>
        <p:txBody>
          <a:bodyPr/>
          <a:lstStyle/>
          <a:p>
            <a:r>
              <a:rPr lang="ru-RU" sz="3200" dirty="0" smtClean="0"/>
              <a:t>Интернет </a:t>
            </a:r>
            <a:r>
              <a:rPr lang="ru-RU" sz="3200" dirty="0"/>
              <a:t>цензор (</a:t>
            </a:r>
            <a:r>
              <a:rPr lang="ru-RU" sz="3200" u="sng" dirty="0" err="1">
                <a:hlinkClick r:id="rId2"/>
              </a:rPr>
              <a:t>http</a:t>
            </a:r>
            <a:r>
              <a:rPr lang="ru-RU" sz="3200" u="sng" dirty="0">
                <a:hlinkClick r:id="rId2"/>
              </a:rPr>
              <a:t>://</a:t>
            </a:r>
            <a:r>
              <a:rPr lang="ru-RU" sz="3200" u="sng" dirty="0" err="1">
                <a:hlinkClick r:id="rId2"/>
              </a:rPr>
              <a:t>icensor.ru</a:t>
            </a:r>
            <a:r>
              <a:rPr lang="ru-RU" sz="3200" dirty="0" smtClean="0"/>
              <a:t>),</a:t>
            </a:r>
          </a:p>
          <a:p>
            <a:r>
              <a:rPr lang="ru-RU" sz="3200" dirty="0" err="1" smtClean="0"/>
              <a:t>НетПолис</a:t>
            </a:r>
            <a:r>
              <a:rPr lang="ru-RU" sz="3200" dirty="0" smtClean="0"/>
              <a:t> </a:t>
            </a:r>
            <a:r>
              <a:rPr lang="ru-RU" sz="3200" dirty="0"/>
              <a:t>(</a:t>
            </a:r>
            <a:r>
              <a:rPr lang="ru-RU" sz="3200" u="sng" dirty="0" err="1">
                <a:hlinkClick r:id="rId3"/>
              </a:rPr>
              <a:t>http</a:t>
            </a:r>
            <a:r>
              <a:rPr lang="ru-RU" sz="3200" u="sng" dirty="0">
                <a:hlinkClick r:id="rId3"/>
              </a:rPr>
              <a:t>://</a:t>
            </a:r>
            <a:r>
              <a:rPr lang="ru-RU" sz="3200" u="sng" dirty="0" err="1">
                <a:hlinkClick r:id="rId3"/>
              </a:rPr>
              <a:t>www.netpolice.ru</a:t>
            </a:r>
            <a:r>
              <a:rPr lang="ru-RU" sz="3200" dirty="0"/>
              <a:t>) (для операционной системы </a:t>
            </a:r>
            <a:r>
              <a:rPr lang="ru-RU" sz="3200" dirty="0" err="1"/>
              <a:t>Windows</a:t>
            </a:r>
            <a:r>
              <a:rPr lang="ru-RU" sz="3200" dirty="0" smtClean="0"/>
              <a:t>),</a:t>
            </a:r>
          </a:p>
          <a:p>
            <a:r>
              <a:rPr lang="ru-RU" sz="3200" dirty="0" err="1" smtClean="0"/>
              <a:t>Дансгуардиан</a:t>
            </a:r>
            <a:r>
              <a:rPr lang="ru-RU" sz="3200" dirty="0" smtClean="0"/>
              <a:t> </a:t>
            </a:r>
            <a:r>
              <a:rPr lang="ru-RU" sz="3200" dirty="0"/>
              <a:t>(</a:t>
            </a:r>
            <a:r>
              <a:rPr lang="ru-RU" sz="3200" u="sng" dirty="0" err="1">
                <a:hlinkClick r:id="rId4"/>
              </a:rPr>
              <a:t>http</a:t>
            </a:r>
            <a:r>
              <a:rPr lang="ru-RU" sz="3200" u="sng" dirty="0">
                <a:hlinkClick r:id="rId4"/>
              </a:rPr>
              <a:t>://</a:t>
            </a:r>
            <a:r>
              <a:rPr lang="ru-RU" sz="3200" u="sng" dirty="0" err="1">
                <a:hlinkClick r:id="rId4"/>
              </a:rPr>
              <a:t>dansguardian.org</a:t>
            </a:r>
            <a:r>
              <a:rPr lang="ru-RU" sz="3200" dirty="0"/>
              <a:t>) (для операционной системы </a:t>
            </a:r>
            <a:r>
              <a:rPr lang="ru-RU" sz="3200" dirty="0" err="1"/>
              <a:t>Linux</a:t>
            </a:r>
            <a:r>
              <a:rPr lang="ru-RU" sz="3200" dirty="0"/>
              <a:t>).</a:t>
            </a:r>
          </a:p>
          <a:p>
            <a:endParaRPr lang="ru-RU" dirty="0"/>
          </a:p>
        </p:txBody>
      </p:sp>
      <p:sp>
        <p:nvSpPr>
          <p:cNvPr id="3" name="Заголовок 2"/>
          <p:cNvSpPr>
            <a:spLocks noGrp="1"/>
          </p:cNvSpPr>
          <p:nvPr>
            <p:ph type="title"/>
          </p:nvPr>
        </p:nvSpPr>
        <p:spPr/>
        <p:txBody>
          <a:bodyPr>
            <a:noAutofit/>
          </a:bodyPr>
          <a:lstStyle/>
          <a:p>
            <a:r>
              <a:rPr lang="ru-RU" sz="2400" dirty="0">
                <a:solidFill>
                  <a:schemeClr val="accent1">
                    <a:lumMod val="75000"/>
                  </a:schemeClr>
                </a:solidFill>
              </a:rPr>
              <a:t>В качестве дополнительных средств контентной фильтрации </a:t>
            </a:r>
            <a:r>
              <a:rPr lang="ru-RU" sz="2400" dirty="0" smtClean="0">
                <a:solidFill>
                  <a:schemeClr val="accent1">
                    <a:lumMod val="75000"/>
                  </a:schemeClr>
                </a:solidFill>
              </a:rPr>
              <a:t> рекомендуется использовать программные </a:t>
            </a:r>
            <a:r>
              <a:rPr lang="ru-RU" sz="2400" dirty="0">
                <a:solidFill>
                  <a:schemeClr val="accent1">
                    <a:lumMod val="75000"/>
                  </a:schemeClr>
                </a:solidFill>
              </a:rPr>
              <a:t>продукты: </a:t>
            </a:r>
          </a:p>
        </p:txBody>
      </p:sp>
    </p:spTree>
    <p:extLst>
      <p:ext uri="{BB962C8B-B14F-4D97-AF65-F5344CB8AC3E}">
        <p14:creationId xmlns:p14="http://schemas.microsoft.com/office/powerpoint/2010/main" val="111349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268760"/>
            <a:ext cx="8219256" cy="5040560"/>
          </a:xfrm>
        </p:spPr>
        <p:txBody>
          <a:bodyPr>
            <a:normAutofit fontScale="55000" lnSpcReduction="20000"/>
          </a:bodyPr>
          <a:lstStyle/>
          <a:p>
            <a:r>
              <a:rPr lang="ru-RU" dirty="0"/>
              <a:t>В соответствии </a:t>
            </a:r>
            <a:r>
              <a:rPr lang="ru-RU" b="1" dirty="0" smtClean="0"/>
              <a:t>со ст. </a:t>
            </a:r>
            <a:r>
              <a:rPr lang="ru-RU" b="1" dirty="0"/>
              <a:t>6.17 </a:t>
            </a:r>
            <a:r>
              <a:rPr lang="ru-RU" dirty="0"/>
              <a:t>Кодекса Российской Федерации об административных правонарушениях от 30 декабря 2001 г. № 195-ФЗ руководитель образовательной организации несет ответственность за нарушение законодательства Российской Федерации о защите детей от информации, причиняющей вред их здоровью и (или) </a:t>
            </a:r>
            <a:r>
              <a:rPr lang="ru-RU" dirty="0" smtClean="0"/>
              <a:t>развитию.</a:t>
            </a:r>
          </a:p>
          <a:p>
            <a:r>
              <a:rPr lang="ru-RU" dirty="0" smtClean="0"/>
              <a:t>В </a:t>
            </a:r>
            <a:r>
              <a:rPr lang="ru-RU" dirty="0"/>
              <a:t>соответствии с </a:t>
            </a:r>
            <a:r>
              <a:rPr lang="ru-RU" b="1" dirty="0" err="1"/>
              <a:t>п.15</a:t>
            </a:r>
            <a:r>
              <a:rPr lang="ru-RU" b="1" dirty="0"/>
              <a:t> </a:t>
            </a:r>
            <a:r>
              <a:rPr lang="ru-RU" b="1" dirty="0" err="1"/>
              <a:t>ч.3</a:t>
            </a:r>
            <a:r>
              <a:rPr lang="ru-RU" b="1" dirty="0"/>
              <a:t> </a:t>
            </a:r>
            <a:r>
              <a:rPr lang="ru-RU" b="1" dirty="0" err="1"/>
              <a:t>ст.28</a:t>
            </a:r>
            <a:r>
              <a:rPr lang="ru-RU" b="1" dirty="0"/>
              <a:t> </a:t>
            </a:r>
            <a:r>
              <a:rPr lang="ru-RU" dirty="0"/>
              <a:t>Федерального закона от 29.12.2012 №273-ФЗ «Об образовании в Российской Федерации» к компетенции образовательной организации относится создание  необходимых условий для охраны и укрепления здоровья обучающихся и работников.</a:t>
            </a:r>
          </a:p>
          <a:p>
            <a:r>
              <a:rPr lang="ru-RU" dirty="0"/>
              <a:t>В соответствии со </a:t>
            </a:r>
            <a:r>
              <a:rPr lang="ru-RU" b="1" dirty="0" err="1"/>
              <a:t>ст.11</a:t>
            </a:r>
            <a:r>
              <a:rPr lang="ru-RU" b="1" dirty="0"/>
              <a:t>,  ч. 1 ст. 14 </a:t>
            </a:r>
            <a:r>
              <a:rPr lang="ru-RU" dirty="0"/>
              <a:t>Федерального закона № 436-ФЗ «О защите детей от информации, причиняющей вред их здоровью и развитию» образовательные организации, предоставляя для детей компьютеры, имеющие выход в Интернет, во время образовательного процесса и вне учебного времени, обязаны применять определенные административные и организационные меры, технические и программно-аппаратные средства защиты детей от указанной информации и несут ответственность за доступ к информации, наносящей вред здоровью несовершеннолетнего.</a:t>
            </a:r>
          </a:p>
          <a:p>
            <a:r>
              <a:rPr lang="ru-RU" dirty="0"/>
              <a:t>В соответствии с Приказом Генеральной прокуратуры РФ «Об организации прокурорского надзора за исполнением законов о несовершеннолетних и молодежи» от 26 ноября 2007 </a:t>
            </a:r>
            <a:r>
              <a:rPr lang="ru-RU" dirty="0" err="1"/>
              <a:t>г.№188</a:t>
            </a:r>
            <a:r>
              <a:rPr lang="ru-RU" dirty="0"/>
              <a:t>, соблюдение законодательства о защите детей от информации, наносящей вред их здоровью, репутации, нравственному и духовному развитию в деятельности  средств массовой информации, органов и учреждений образования и культуры проверяется систематически.</a:t>
            </a:r>
          </a:p>
          <a:p>
            <a:endParaRPr lang="ru-RU" dirty="0"/>
          </a:p>
        </p:txBody>
      </p:sp>
      <p:sp>
        <p:nvSpPr>
          <p:cNvPr id="3" name="Заголовок 2"/>
          <p:cNvSpPr>
            <a:spLocks noGrp="1"/>
          </p:cNvSpPr>
          <p:nvPr>
            <p:ph type="title"/>
          </p:nvPr>
        </p:nvSpPr>
        <p:spPr>
          <a:xfrm>
            <a:off x="457200" y="274638"/>
            <a:ext cx="8229600" cy="778098"/>
          </a:xfrm>
        </p:spPr>
        <p:txBody>
          <a:bodyPr>
            <a:normAutofit fontScale="90000"/>
          </a:bodyPr>
          <a:lstStyle/>
          <a:p>
            <a:r>
              <a:rPr lang="ru-RU" sz="2000" dirty="0">
                <a:solidFill>
                  <a:schemeClr val="accent1">
                    <a:lumMod val="75000"/>
                  </a:schemeClr>
                </a:solidFill>
              </a:rPr>
              <a:t>Ответственность образовательной организации по вопросу </a:t>
            </a:r>
            <a:r>
              <a:rPr lang="ru-RU" sz="2000" dirty="0" smtClean="0">
                <a:solidFill>
                  <a:schemeClr val="accent1">
                    <a:lumMod val="75000"/>
                  </a:schemeClr>
                </a:solidFill>
              </a:rPr>
              <a:t>защиты детей от информации, причиняющей вред их здоровью и развитию</a:t>
            </a:r>
            <a:endParaRPr lang="ru-RU" sz="2000" dirty="0">
              <a:solidFill>
                <a:schemeClr val="accent1">
                  <a:lumMod val="75000"/>
                </a:schemeClr>
              </a:solidFill>
            </a:endParaRPr>
          </a:p>
        </p:txBody>
      </p:sp>
    </p:spTree>
    <p:extLst>
      <p:ext uri="{BB962C8B-B14F-4D97-AF65-F5344CB8AC3E}">
        <p14:creationId xmlns:p14="http://schemas.microsoft.com/office/powerpoint/2010/main" val="3923846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10000"/>
          </a:bodyPr>
          <a:lstStyle/>
          <a:p>
            <a:pPr lvl="0"/>
            <a:r>
              <a:rPr lang="ru-RU" dirty="0" smtClean="0"/>
              <a:t>Организация </a:t>
            </a:r>
            <a:r>
              <a:rPr lang="ru-RU" dirty="0"/>
              <a:t>доступа в сеть «Интернет»;</a:t>
            </a:r>
          </a:p>
          <a:p>
            <a:pPr lvl="0"/>
            <a:r>
              <a:rPr lang="ru-RU" dirty="0"/>
              <a:t>Административные и организационные меры, технические и программно-аппаратные средства защиты детей от вредной информации;</a:t>
            </a:r>
          </a:p>
          <a:p>
            <a:pPr lvl="0"/>
            <a:r>
              <a:rPr lang="ru-RU" dirty="0"/>
              <a:t>Внедрение программ обучения детей и подростков правилам безопасного поведения в интернет-пространстве, профилактики интернет-зависимости, предупреждения рисков вовлечения в противоправную деятельность;</a:t>
            </a:r>
          </a:p>
          <a:p>
            <a:pPr lvl="0"/>
            <a:r>
              <a:rPr lang="ru-RU" dirty="0"/>
              <a:t>Внедрение системы мониторинговых исследований по вопросам обеспечения безопасности образовательной среды образовательной </a:t>
            </a:r>
            <a:r>
              <a:rPr lang="ru-RU" dirty="0" smtClean="0"/>
              <a:t>организации.</a:t>
            </a:r>
            <a:endParaRPr lang="ru-RU" dirty="0"/>
          </a:p>
        </p:txBody>
      </p:sp>
      <p:sp>
        <p:nvSpPr>
          <p:cNvPr id="3" name="Заголовок 2"/>
          <p:cNvSpPr>
            <a:spLocks noGrp="1"/>
          </p:cNvSpPr>
          <p:nvPr>
            <p:ph type="title"/>
          </p:nvPr>
        </p:nvSpPr>
        <p:spPr>
          <a:xfrm>
            <a:off x="467544" y="620688"/>
            <a:ext cx="8229600" cy="634082"/>
          </a:xfrm>
        </p:spPr>
        <p:txBody>
          <a:bodyPr>
            <a:normAutofit fontScale="90000"/>
          </a:bodyPr>
          <a:lstStyle/>
          <a:p>
            <a:r>
              <a:rPr lang="ru-RU" sz="2700" dirty="0" smtClean="0">
                <a:solidFill>
                  <a:schemeClr val="accent1">
                    <a:lumMod val="75000"/>
                  </a:schemeClr>
                </a:solidFill>
              </a:rPr>
              <a:t>Вопросы ведомственного контроля образовательных организаций:</a:t>
            </a:r>
            <a:r>
              <a:rPr lang="ru-RU" dirty="0"/>
              <a:t/>
            </a:r>
            <a:br>
              <a:rPr lang="ru-RU" dirty="0"/>
            </a:br>
            <a:endParaRPr lang="ru-RU" dirty="0"/>
          </a:p>
        </p:txBody>
      </p:sp>
    </p:spTree>
    <p:extLst>
      <p:ext uri="{BB962C8B-B14F-4D97-AF65-F5344CB8AC3E}">
        <p14:creationId xmlns:p14="http://schemas.microsoft.com/office/powerpoint/2010/main" val="285080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836712"/>
            <a:ext cx="8712968" cy="5760640"/>
          </a:xfrm>
        </p:spPr>
        <p:txBody>
          <a:bodyPr>
            <a:normAutofit fontScale="47500" lnSpcReduction="20000"/>
          </a:bodyPr>
          <a:lstStyle/>
          <a:p>
            <a:pPr lvl="0"/>
            <a:r>
              <a:rPr lang="ru-RU" dirty="0"/>
              <a:t>Конституция РФ от 12.12.1993</a:t>
            </a:r>
            <a:r>
              <a:rPr lang="ru-RU" dirty="0" smtClean="0"/>
              <a:t>;</a:t>
            </a:r>
          </a:p>
          <a:p>
            <a:pPr lvl="0"/>
            <a:r>
              <a:rPr lang="ru-RU" dirty="0" smtClean="0"/>
              <a:t>Стратегия </a:t>
            </a:r>
            <a:r>
              <a:rPr lang="ru-RU" dirty="0"/>
              <a:t>национальной безопасности Российской Федерации до 2020 года, </a:t>
            </a:r>
            <a:r>
              <a:rPr lang="ru-RU" dirty="0" smtClean="0"/>
              <a:t>утвержденная </a:t>
            </a:r>
            <a:r>
              <a:rPr lang="ru-RU" dirty="0"/>
              <a:t>Указом Президента Российской Федерации от 12.05.2009 № 537</a:t>
            </a:r>
          </a:p>
          <a:p>
            <a:pPr lvl="0"/>
            <a:r>
              <a:rPr lang="ru-RU" dirty="0"/>
              <a:t>Федеральный закон от 24.07.1998 № 124-ФЗ «Об основных гарантиях прав ребенка в Российской Федерации»;</a:t>
            </a:r>
          </a:p>
          <a:p>
            <a:pPr lvl="0"/>
            <a:r>
              <a:rPr lang="ru-RU" dirty="0"/>
              <a:t>Федеральный закон от 27 июля 2006 г. № 149-ФЗ «Об информации, информационных технологиях и о защите информации»;</a:t>
            </a:r>
          </a:p>
          <a:p>
            <a:pPr lvl="0"/>
            <a:r>
              <a:rPr lang="ru-RU" dirty="0"/>
              <a:t>Федеральный закон от 29.12.2010 № 436-ФЗ «О защите детей от информации, причиняющей вред их здоровью и развитию»;</a:t>
            </a:r>
          </a:p>
          <a:p>
            <a:pPr lvl="0"/>
            <a:r>
              <a:rPr lang="ru-RU" dirty="0"/>
              <a:t>Федеральный закон от 13.03.2006 № 38-ФЗ «О рекламе»;</a:t>
            </a:r>
          </a:p>
          <a:p>
            <a:pPr lvl="0"/>
            <a:r>
              <a:rPr lang="ru-RU" dirty="0"/>
              <a:t>Федеральный закон от 25.07.2002 №114-ФЗ «О противодействии экстремистской деятельности</a:t>
            </a:r>
            <a:r>
              <a:rPr lang="ru-RU" dirty="0" smtClean="0"/>
              <a:t>»;</a:t>
            </a:r>
            <a:endParaRPr lang="ru-RU" dirty="0"/>
          </a:p>
          <a:p>
            <a:pPr lvl="0"/>
            <a:r>
              <a:rPr lang="ru-RU" dirty="0"/>
              <a:t>Указ Президента РФ от 01.06.2012 г. № 761 «О Национальной стратегии действий в интересах детей на 2012-2017 годы</a:t>
            </a:r>
            <a:r>
              <a:rPr lang="ru-RU" dirty="0" smtClean="0"/>
              <a:t>»;</a:t>
            </a:r>
          </a:p>
          <a:p>
            <a:r>
              <a:rPr lang="ru-RU" dirty="0"/>
              <a:t>Постановление Правительства Российской Федерации от 26 октября 2012  № 1101 «О единой автоматизированной информационной системе «Единый реестр доменных имен, указателей страниц сайтов в информационно-телекоммуникационной сети «Интернет» и сетевых адресов, позволяющих идентифицировать сайты в информационно- телекоммуникационной сети «Интернет», содержащие информацию, распространение которой в Российской Федерации запрещено</a:t>
            </a:r>
            <a:r>
              <a:rPr lang="ru-RU" dirty="0" smtClean="0"/>
              <a:t>»;</a:t>
            </a:r>
          </a:p>
          <a:p>
            <a:pPr lvl="0"/>
            <a:r>
              <a:rPr lang="ru-RU" dirty="0" smtClean="0"/>
              <a:t>Методические </a:t>
            </a:r>
            <a:r>
              <a:rPr lang="ru-RU" dirty="0"/>
              <a:t>и справочные материалы для реализации комплексных мер по внедрению и использованию </a:t>
            </a:r>
            <a:r>
              <a:rPr lang="ru-RU" dirty="0" smtClean="0"/>
              <a:t>программно-­</a:t>
            </a:r>
            <a:r>
              <a:rPr lang="ru-RU" dirty="0"/>
              <a:t>технических средств, обеспечивающих исключение доступа обучающихся образовательных учреждений к ресурсам сети Интернет, содержащим ин­формацию, не совместимую с задачами образования и </a:t>
            </a:r>
            <a:r>
              <a:rPr lang="ru-RU" dirty="0" smtClean="0"/>
              <a:t>воспитания;</a:t>
            </a:r>
          </a:p>
          <a:p>
            <a:pPr lvl="0"/>
            <a:r>
              <a:rPr lang="ru-RU" dirty="0" smtClean="0"/>
              <a:t>Правила </a:t>
            </a:r>
            <a:r>
              <a:rPr lang="ru-RU" dirty="0"/>
              <a:t>подключения </a:t>
            </a:r>
            <a:r>
              <a:rPr lang="ru-RU" dirty="0" smtClean="0"/>
              <a:t>образовательных </a:t>
            </a:r>
            <a:r>
              <a:rPr lang="ru-RU" dirty="0"/>
              <a:t>учреждений к единой системе контент-фильтрации доступа к сети Интернет, реализованной </a:t>
            </a:r>
            <a:r>
              <a:rPr lang="ru-RU" dirty="0" err="1"/>
              <a:t>Минобрнауки</a:t>
            </a:r>
            <a:r>
              <a:rPr lang="ru-RU" dirty="0"/>
              <a:t> РФ от 11.05.2011 №</a:t>
            </a:r>
            <a:r>
              <a:rPr lang="ru-RU" dirty="0" err="1"/>
              <a:t>АФ</a:t>
            </a:r>
            <a:r>
              <a:rPr lang="ru-RU" dirty="0"/>
              <a:t>-12/07 </a:t>
            </a:r>
            <a:r>
              <a:rPr lang="ru-RU" dirty="0" err="1" smtClean="0"/>
              <a:t>вн</a:t>
            </a:r>
            <a:r>
              <a:rPr lang="ru-RU" dirty="0"/>
              <a:t>;</a:t>
            </a:r>
          </a:p>
          <a:p>
            <a:pPr lvl="0"/>
            <a:r>
              <a:rPr lang="ru-RU" sz="3300" b="1" dirty="0">
                <a:solidFill>
                  <a:srgbClr val="FF0000"/>
                </a:solidFill>
              </a:rPr>
              <a:t>Методические рекомендации по ограничению доступа в образовательных организациях доступа обучающихся к видам информации, распространяемой посредством сети Интернет, причиняющей вред здоровью и развитию детей, а также не соответствующей задачам образования (письмо </a:t>
            </a:r>
            <a:r>
              <a:rPr lang="ru-RU" sz="3300" b="1" dirty="0" err="1">
                <a:solidFill>
                  <a:srgbClr val="FF0000"/>
                </a:solidFill>
              </a:rPr>
              <a:t>Минобрнауки</a:t>
            </a:r>
            <a:r>
              <a:rPr lang="ru-RU" sz="3300" b="1" dirty="0">
                <a:solidFill>
                  <a:srgbClr val="FF0000"/>
                </a:solidFill>
              </a:rPr>
              <a:t> РФ </a:t>
            </a:r>
            <a:r>
              <a:rPr lang="ru-RU" sz="3300" b="1" dirty="0" smtClean="0">
                <a:solidFill>
                  <a:srgbClr val="FF0000"/>
                </a:solidFill>
              </a:rPr>
              <a:t>от </a:t>
            </a:r>
            <a:r>
              <a:rPr lang="ru-RU" sz="3300" b="1" dirty="0">
                <a:solidFill>
                  <a:srgbClr val="FF0000"/>
                </a:solidFill>
              </a:rPr>
              <a:t>13.05.2014 г. №06-2272/14-0-1</a:t>
            </a:r>
            <a:r>
              <a:rPr lang="ru-RU" sz="3300" b="1" dirty="0" smtClean="0">
                <a:solidFill>
                  <a:srgbClr val="FF0000"/>
                </a:solidFill>
              </a:rPr>
              <a:t>).</a:t>
            </a:r>
            <a:endParaRPr lang="ru-RU" sz="3300" b="1" dirty="0">
              <a:solidFill>
                <a:srgbClr val="FF0000"/>
              </a:solidFill>
            </a:endParaRPr>
          </a:p>
        </p:txBody>
      </p:sp>
      <p:sp>
        <p:nvSpPr>
          <p:cNvPr id="2" name="Заголовок 1"/>
          <p:cNvSpPr>
            <a:spLocks noGrp="1"/>
          </p:cNvSpPr>
          <p:nvPr>
            <p:ph type="title"/>
          </p:nvPr>
        </p:nvSpPr>
        <p:spPr>
          <a:xfrm>
            <a:off x="467544" y="188640"/>
            <a:ext cx="8260672" cy="428340"/>
          </a:xfrm>
        </p:spPr>
        <p:txBody>
          <a:bodyPr>
            <a:noAutofit/>
          </a:bodyPr>
          <a:lstStyle/>
          <a:p>
            <a:r>
              <a:rPr lang="ru-RU" sz="1600" dirty="0">
                <a:solidFill>
                  <a:schemeClr val="accent1">
                    <a:lumMod val="75000"/>
                  </a:schemeClr>
                </a:solidFill>
                <a:latin typeface="Arial" pitchFamily="34" charset="0"/>
                <a:cs typeface="Arial" pitchFamily="34" charset="0"/>
              </a:rPr>
              <a:t>Защита детей от информации, причиняющей вред их здоровью и развитию, в Российской Федерации регулируется следующими нормативно-правовыми актами:</a:t>
            </a:r>
          </a:p>
        </p:txBody>
      </p:sp>
    </p:spTree>
    <p:extLst>
      <p:ext uri="{BB962C8B-B14F-4D97-AF65-F5344CB8AC3E}">
        <p14:creationId xmlns:p14="http://schemas.microsoft.com/office/powerpoint/2010/main" val="621423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noAutofit/>
          </a:bodyPr>
          <a:lstStyle/>
          <a:p>
            <a:r>
              <a:rPr lang="ru-RU" sz="1800" b="1" dirty="0" smtClean="0">
                <a:solidFill>
                  <a:schemeClr val="accent1">
                    <a:lumMod val="75000"/>
                  </a:schemeClr>
                </a:solidFill>
                <a:latin typeface="Arial" pitchFamily="34" charset="0"/>
                <a:cs typeface="Arial" pitchFamily="34" charset="0"/>
              </a:rPr>
              <a:t>Классификатор информации, распространение которой запрещено в соответствии с законодательством Российской Федерации </a:t>
            </a:r>
            <a:r>
              <a:rPr lang="ru-RU" sz="1800" b="1" i="1" dirty="0" smtClean="0">
                <a:solidFill>
                  <a:schemeClr val="accent1">
                    <a:lumMod val="75000"/>
                  </a:schemeClr>
                </a:solidFill>
                <a:latin typeface="Arial" pitchFamily="34" charset="0"/>
                <a:cs typeface="Arial" pitchFamily="34" charset="0"/>
              </a:rPr>
              <a:t>(</a:t>
            </a:r>
            <a:r>
              <a:rPr lang="ru-RU" sz="1800" i="1" dirty="0" smtClean="0">
                <a:solidFill>
                  <a:schemeClr val="accent1">
                    <a:lumMod val="75000"/>
                  </a:schemeClr>
                </a:solidFill>
                <a:effectLst/>
              </a:rPr>
              <a:t>применяется </a:t>
            </a:r>
            <a:r>
              <a:rPr lang="ru-RU" sz="1800" i="1" dirty="0">
                <a:solidFill>
                  <a:schemeClr val="accent1">
                    <a:lumMod val="75000"/>
                  </a:schemeClr>
                </a:solidFill>
                <a:effectLst/>
              </a:rPr>
              <a:t>в единообразном виде на всей территории Российской </a:t>
            </a:r>
            <a:r>
              <a:rPr lang="ru-RU" sz="1800" i="1" dirty="0" smtClean="0">
                <a:solidFill>
                  <a:schemeClr val="accent1">
                    <a:lumMod val="75000"/>
                  </a:schemeClr>
                </a:solidFill>
                <a:effectLst/>
              </a:rPr>
              <a:t>Федерации):</a:t>
            </a:r>
            <a:endParaRPr lang="ru-RU" sz="1800" i="1" dirty="0" smtClean="0">
              <a:solidFill>
                <a:schemeClr val="accent1">
                  <a:lumMod val="75000"/>
                </a:schemeClr>
              </a:solidFill>
              <a:latin typeface="Arial" pitchFamily="34" charset="0"/>
              <a:cs typeface="Arial" pitchFamily="34" charset="0"/>
            </a:endParaRPr>
          </a:p>
        </p:txBody>
      </p:sp>
      <p:sp>
        <p:nvSpPr>
          <p:cNvPr id="3" name="Содержимое 2"/>
          <p:cNvSpPr>
            <a:spLocks noGrp="1"/>
          </p:cNvSpPr>
          <p:nvPr>
            <p:ph idx="1"/>
          </p:nvPr>
        </p:nvSpPr>
        <p:spPr>
          <a:xfrm>
            <a:off x="395536" y="1481328"/>
            <a:ext cx="8291264" cy="4683976"/>
          </a:xfrm>
        </p:spPr>
        <p:txBody>
          <a:bodyPr rtlCol="0">
            <a:normAutofit fontScale="92500" lnSpcReduction="20000"/>
          </a:bodyPr>
          <a:lstStyle/>
          <a:p>
            <a:pPr eaLnBrk="1" fontAlgn="auto" hangingPunct="1">
              <a:spcAft>
                <a:spcPts val="0"/>
              </a:spcAft>
              <a:buFont typeface="Wingdings" pitchFamily="2" charset="2"/>
              <a:buChar char="§"/>
              <a:defRPr/>
            </a:pPr>
            <a:r>
              <a:rPr lang="ru-RU" sz="2400" dirty="0">
                <a:solidFill>
                  <a:srgbClr val="003200"/>
                </a:solidFill>
                <a:latin typeface="Arial" pitchFamily="34" charset="0"/>
                <a:cs typeface="Arial" pitchFamily="34" charset="0"/>
              </a:rPr>
              <a:t>Пропаганда войны, разжигание ненависти и </a:t>
            </a:r>
            <a:r>
              <a:rPr lang="ru-RU" sz="2400" dirty="0" smtClean="0">
                <a:solidFill>
                  <a:srgbClr val="003200"/>
                </a:solidFill>
                <a:latin typeface="Arial" pitchFamily="34" charset="0"/>
                <a:cs typeface="Arial" pitchFamily="34" charset="0"/>
              </a:rPr>
              <a:t>вражды,</a:t>
            </a:r>
          </a:p>
          <a:p>
            <a:pPr eaLnBrk="1" fontAlgn="auto" hangingPunct="1">
              <a:spcAft>
                <a:spcPts val="0"/>
              </a:spcAft>
              <a:buFont typeface="Wingdings" pitchFamily="2" charset="2"/>
              <a:buChar char="§"/>
              <a:defRPr/>
            </a:pPr>
            <a:r>
              <a:rPr lang="ru-RU" sz="2400" dirty="0" smtClean="0">
                <a:solidFill>
                  <a:srgbClr val="003200"/>
                </a:solidFill>
                <a:latin typeface="Arial" pitchFamily="34" charset="0"/>
                <a:cs typeface="Arial" pitchFamily="34" charset="0"/>
              </a:rPr>
              <a:t>Пропаганда </a:t>
            </a:r>
            <a:r>
              <a:rPr lang="ru-RU" sz="2400" dirty="0">
                <a:solidFill>
                  <a:srgbClr val="003200"/>
                </a:solidFill>
                <a:latin typeface="Arial" pitchFamily="34" charset="0"/>
                <a:cs typeface="Arial" pitchFamily="34" charset="0"/>
              </a:rPr>
              <a:t>порнографии и антиобщественного поведения;</a:t>
            </a:r>
          </a:p>
          <a:p>
            <a:pPr eaLnBrk="1" fontAlgn="auto" hangingPunct="1">
              <a:spcAft>
                <a:spcPts val="0"/>
              </a:spcAft>
              <a:buFont typeface="Wingdings" pitchFamily="2" charset="2"/>
              <a:buChar char="§"/>
              <a:defRPr/>
            </a:pPr>
            <a:r>
              <a:rPr lang="ru-RU" sz="2400" dirty="0">
                <a:solidFill>
                  <a:srgbClr val="003200"/>
                </a:solidFill>
                <a:latin typeface="Arial" pitchFamily="34" charset="0"/>
                <a:cs typeface="Arial" pitchFamily="34" charset="0"/>
              </a:rPr>
              <a:t>Злоупотребление свободой СМИ/экстремизм;</a:t>
            </a:r>
          </a:p>
          <a:p>
            <a:pPr eaLnBrk="1" fontAlgn="auto" hangingPunct="1">
              <a:spcAft>
                <a:spcPts val="0"/>
              </a:spcAft>
              <a:buFont typeface="Wingdings" pitchFamily="2" charset="2"/>
              <a:buChar char="§"/>
              <a:defRPr/>
            </a:pPr>
            <a:r>
              <a:rPr lang="ru-RU" sz="2400" dirty="0">
                <a:solidFill>
                  <a:srgbClr val="003200"/>
                </a:solidFill>
                <a:latin typeface="Arial" pitchFamily="34" charset="0"/>
                <a:cs typeface="Arial" pitchFamily="34" charset="0"/>
              </a:rPr>
              <a:t>Злоупотребление свободой СМИ/наркотические средства;</a:t>
            </a:r>
          </a:p>
          <a:p>
            <a:pPr eaLnBrk="1" fontAlgn="auto" hangingPunct="1">
              <a:spcAft>
                <a:spcPts val="0"/>
              </a:spcAft>
              <a:buFont typeface="Wingdings" pitchFamily="2" charset="2"/>
              <a:buChar char="§"/>
              <a:defRPr/>
            </a:pPr>
            <a:r>
              <a:rPr lang="ru-RU" sz="2400" dirty="0">
                <a:solidFill>
                  <a:srgbClr val="003200"/>
                </a:solidFill>
                <a:latin typeface="Arial" pitchFamily="34" charset="0"/>
                <a:cs typeface="Arial" pitchFamily="34" charset="0"/>
              </a:rPr>
              <a:t>Злоупотребление свободой СМИ/информация с ограниченным доступом;</a:t>
            </a:r>
          </a:p>
          <a:p>
            <a:pPr eaLnBrk="1" fontAlgn="auto" hangingPunct="1">
              <a:spcAft>
                <a:spcPts val="0"/>
              </a:spcAft>
              <a:buFont typeface="Wingdings" pitchFamily="2" charset="2"/>
              <a:buChar char="§"/>
              <a:defRPr/>
            </a:pPr>
            <a:r>
              <a:rPr lang="ru-RU" sz="2400" dirty="0" smtClean="0">
                <a:solidFill>
                  <a:srgbClr val="003200"/>
                </a:solidFill>
                <a:latin typeface="Arial" pitchFamily="34" charset="0"/>
                <a:cs typeface="Arial" pitchFamily="34" charset="0"/>
              </a:rPr>
              <a:t>Злоупотребление свободой СМИ/скрытое воздействие;</a:t>
            </a:r>
          </a:p>
          <a:p>
            <a:pPr>
              <a:buFont typeface="Wingdings" pitchFamily="2" charset="2"/>
              <a:buChar char="§"/>
            </a:pPr>
            <a:r>
              <a:rPr lang="ru-RU" sz="2400" dirty="0">
                <a:solidFill>
                  <a:srgbClr val="003200"/>
                </a:solidFill>
                <a:latin typeface="Arial" pitchFamily="34" charset="0"/>
                <a:cs typeface="Arial" pitchFamily="34" charset="0"/>
              </a:rPr>
              <a:t>Экстремистские материалы или экстремистская деятельность (экстремизм</a:t>
            </a:r>
            <a:r>
              <a:rPr lang="ru-RU" sz="2400" dirty="0" smtClean="0">
                <a:solidFill>
                  <a:srgbClr val="003200"/>
                </a:solidFill>
                <a:latin typeface="Arial" pitchFamily="34" charset="0"/>
                <a:cs typeface="Arial" pitchFamily="34" charset="0"/>
              </a:rPr>
              <a:t>);</a:t>
            </a:r>
            <a:endParaRPr lang="ru-RU" sz="2400" dirty="0">
              <a:solidFill>
                <a:srgbClr val="003200"/>
              </a:solidFill>
              <a:latin typeface="Arial" pitchFamily="34" charset="0"/>
              <a:cs typeface="Arial" pitchFamily="34" charset="0"/>
            </a:endParaRPr>
          </a:p>
          <a:p>
            <a:pPr>
              <a:buFont typeface="Wingdings" pitchFamily="2" charset="2"/>
              <a:buChar char="§"/>
            </a:pPr>
            <a:r>
              <a:rPr lang="ru-RU" sz="2400" dirty="0">
                <a:solidFill>
                  <a:srgbClr val="003200"/>
                </a:solidFill>
                <a:latin typeface="Arial" pitchFamily="34" charset="0"/>
                <a:cs typeface="Arial" pitchFamily="34" charset="0"/>
              </a:rPr>
              <a:t>Вредоносные </a:t>
            </a:r>
            <a:r>
              <a:rPr lang="ru-RU" sz="2400" dirty="0" smtClean="0">
                <a:solidFill>
                  <a:srgbClr val="003200"/>
                </a:solidFill>
                <a:latin typeface="Arial" pitchFamily="34" charset="0"/>
                <a:cs typeface="Arial" pitchFamily="34" charset="0"/>
              </a:rPr>
              <a:t>программы;</a:t>
            </a:r>
            <a:endParaRPr lang="ru-RU" sz="2400" dirty="0">
              <a:solidFill>
                <a:srgbClr val="003200"/>
              </a:solidFill>
              <a:latin typeface="Arial" pitchFamily="34" charset="0"/>
              <a:cs typeface="Arial" pitchFamily="34" charset="0"/>
            </a:endParaRPr>
          </a:p>
          <a:p>
            <a:pPr>
              <a:buFont typeface="Wingdings" pitchFamily="2" charset="2"/>
              <a:buChar char="§"/>
            </a:pPr>
            <a:r>
              <a:rPr lang="ru-RU" sz="2400" dirty="0" smtClean="0">
                <a:solidFill>
                  <a:srgbClr val="003200"/>
                </a:solidFill>
                <a:latin typeface="Arial" pitchFamily="34" charset="0"/>
                <a:cs typeface="Arial" pitchFamily="34" charset="0"/>
              </a:rPr>
              <a:t>Преступления;</a:t>
            </a:r>
            <a:endParaRPr lang="ru-RU" sz="2400" dirty="0">
              <a:solidFill>
                <a:srgbClr val="003200"/>
              </a:solidFill>
              <a:latin typeface="Arial" pitchFamily="34" charset="0"/>
              <a:cs typeface="Arial" pitchFamily="34" charset="0"/>
            </a:endParaRPr>
          </a:p>
          <a:p>
            <a:pPr>
              <a:buFont typeface="Wingdings" pitchFamily="2" charset="2"/>
              <a:buChar char="§"/>
            </a:pPr>
            <a:r>
              <a:rPr lang="ru-RU" sz="2400" dirty="0">
                <a:solidFill>
                  <a:srgbClr val="003200"/>
                </a:solidFill>
                <a:latin typeface="Arial" pitchFamily="34" charset="0"/>
                <a:cs typeface="Arial" pitchFamily="34" charset="0"/>
              </a:rPr>
              <a:t>Ненадлежащая </a:t>
            </a:r>
            <a:r>
              <a:rPr lang="ru-RU" sz="2400" dirty="0" smtClean="0">
                <a:solidFill>
                  <a:srgbClr val="003200"/>
                </a:solidFill>
                <a:latin typeface="Arial" pitchFamily="34" charset="0"/>
                <a:cs typeface="Arial" pitchFamily="34" charset="0"/>
              </a:rPr>
              <a:t>реклама;</a:t>
            </a:r>
            <a:endParaRPr lang="ru-RU" sz="2400" dirty="0">
              <a:solidFill>
                <a:srgbClr val="003200"/>
              </a:solidFill>
              <a:latin typeface="Arial" pitchFamily="34" charset="0"/>
              <a:cs typeface="Arial" pitchFamily="34" charset="0"/>
            </a:endParaRPr>
          </a:p>
          <a:p>
            <a:pPr>
              <a:buFont typeface="Wingdings" pitchFamily="2" charset="2"/>
              <a:buChar char="§"/>
            </a:pPr>
            <a:r>
              <a:rPr lang="ru-RU" sz="2400" dirty="0">
                <a:solidFill>
                  <a:srgbClr val="003200"/>
                </a:solidFill>
                <a:latin typeface="Arial" pitchFamily="34" charset="0"/>
                <a:cs typeface="Arial" pitchFamily="34" charset="0"/>
              </a:rPr>
              <a:t>Информация с ограниченным </a:t>
            </a:r>
            <a:r>
              <a:rPr lang="ru-RU" sz="2400" dirty="0" smtClean="0">
                <a:solidFill>
                  <a:srgbClr val="003200"/>
                </a:solidFill>
                <a:latin typeface="Arial" pitchFamily="34" charset="0"/>
                <a:cs typeface="Arial" pitchFamily="34" charset="0"/>
              </a:rPr>
              <a:t>доступом.</a:t>
            </a:r>
          </a:p>
          <a:p>
            <a:pPr eaLnBrk="1" fontAlgn="auto" hangingPunct="1">
              <a:spcAft>
                <a:spcPts val="0"/>
              </a:spcAft>
              <a:buFont typeface="Arial" pitchFamily="34" charset="0"/>
              <a:buChar char="•"/>
              <a:defRPr/>
            </a:pPr>
            <a:endParaRPr lang="ru-RU" sz="2400" dirty="0" smtClean="0">
              <a:solidFill>
                <a:srgbClr val="003200"/>
              </a:solidFill>
              <a:latin typeface="Times New Roman" pitchFamily="18" charset="0"/>
              <a:cs typeface="Times New Roman" pitchFamily="18" charset="0"/>
            </a:endParaRPr>
          </a:p>
          <a:p>
            <a:pPr eaLnBrk="1" fontAlgn="auto" hangingPunct="1">
              <a:spcAft>
                <a:spcPts val="0"/>
              </a:spcAft>
              <a:buFont typeface="Arial" charset="0"/>
              <a:buNone/>
              <a:defRPr/>
            </a:pPr>
            <a:endParaRPr lang="ru-RU" sz="2400" dirty="0" smtClean="0">
              <a:solidFill>
                <a:srgbClr val="003200"/>
              </a:solidFill>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ru-RU" sz="2400" dirty="0" smtClean="0"/>
          </a:p>
        </p:txBody>
      </p:sp>
    </p:spTree>
    <p:extLst>
      <p:ext uri="{BB962C8B-B14F-4D97-AF65-F5344CB8AC3E}">
        <p14:creationId xmlns:p14="http://schemas.microsoft.com/office/powerpoint/2010/main" val="1128935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052736"/>
            <a:ext cx="8784976" cy="5400600"/>
          </a:xfrm>
        </p:spPr>
        <p:txBody>
          <a:bodyPr>
            <a:normAutofit fontScale="55000" lnSpcReduction="20000"/>
          </a:bodyPr>
          <a:lstStyle/>
          <a:p>
            <a:pPr marL="109728" indent="0">
              <a:buNone/>
            </a:pPr>
            <a:r>
              <a:rPr lang="ru-RU" b="1" dirty="0" smtClean="0"/>
              <a:t>Информация, запрещенная </a:t>
            </a:r>
            <a:r>
              <a:rPr lang="ru-RU" b="1" dirty="0"/>
              <a:t>для распространения среди </a:t>
            </a:r>
            <a:r>
              <a:rPr lang="ru-RU" b="1" dirty="0" smtClean="0"/>
              <a:t>детей:</a:t>
            </a:r>
            <a:endParaRPr lang="ru-RU" b="1" dirty="0"/>
          </a:p>
          <a:p>
            <a:pPr marL="109728" indent="0">
              <a:buNone/>
            </a:pPr>
            <a:r>
              <a:rPr lang="ru-RU" dirty="0" smtClean="0"/>
              <a:t>1</a:t>
            </a:r>
            <a:r>
              <a:rPr lang="ru-RU" dirty="0"/>
              <a:t>) побуждающая детей к совершению действий, представляющих угрозу их жизни и (или) здоровью, в том числе к причинению вреда своему здоровью, самоубийству;</a:t>
            </a:r>
          </a:p>
          <a:p>
            <a:pPr marL="109728" indent="0">
              <a:buNone/>
            </a:pPr>
            <a:r>
              <a:rPr lang="ru-RU" dirty="0"/>
              <a:t>2) способная вызвать у детей желание употребить наркотические средства, психотропные и (или) одурманивающие вещества, табачные изделия, алкогольную и спиртосодержащую продукцию, пиво и напитки, изготавливаемые на его основе, принять участие в азартных играх, заниматься проституцией, бродяжничеством или попрошайничеством;</a:t>
            </a:r>
          </a:p>
          <a:p>
            <a:pPr marL="109728" indent="0">
              <a:buNone/>
            </a:pPr>
            <a:r>
              <a:rPr lang="ru-RU" dirty="0"/>
              <a:t>3) обосновывающая или оправдывающая допустимость насилия и (или) жестокости либо побуждающая осуществлять насильственные действия по отношению к людям или животным, за исключением случаев, предусмотренных настоящим Федеральным законом;</a:t>
            </a:r>
          </a:p>
          <a:p>
            <a:pPr marL="109728" indent="0">
              <a:buNone/>
            </a:pPr>
            <a:r>
              <a:rPr lang="ru-RU" dirty="0"/>
              <a:t>4) отрицающая семейные ценности, пропагандирующая нетрадиционные сексуальные отношения и формирующая неуважение к родителям и (или) другим членам семьи;</a:t>
            </a:r>
          </a:p>
          <a:p>
            <a:pPr marL="109728" indent="0">
              <a:buNone/>
            </a:pPr>
            <a:r>
              <a:rPr lang="ru-RU" dirty="0"/>
              <a:t>(в ред. Федерального </a:t>
            </a:r>
            <a:r>
              <a:rPr lang="ru-RU" dirty="0">
                <a:hlinkClick r:id="rId2"/>
              </a:rPr>
              <a:t>закона</a:t>
            </a:r>
            <a:r>
              <a:rPr lang="ru-RU" dirty="0"/>
              <a:t> от 29.06.2013 N 135-ФЗ)</a:t>
            </a:r>
          </a:p>
          <a:p>
            <a:pPr marL="109728" indent="0">
              <a:buNone/>
            </a:pPr>
            <a:r>
              <a:rPr lang="ru-RU" dirty="0"/>
              <a:t>5) оправдывающая противоправное поведение;</a:t>
            </a:r>
          </a:p>
          <a:p>
            <a:pPr marL="109728" indent="0">
              <a:buNone/>
            </a:pPr>
            <a:r>
              <a:rPr lang="ru-RU" dirty="0"/>
              <a:t>6) содержащая нецензурную брань;</a:t>
            </a:r>
          </a:p>
          <a:p>
            <a:pPr marL="109728" indent="0">
              <a:buNone/>
            </a:pPr>
            <a:r>
              <a:rPr lang="ru-RU" dirty="0"/>
              <a:t>7) содержащая информацию порнографического характера;</a:t>
            </a:r>
          </a:p>
          <a:p>
            <a:pPr marL="109728" indent="0">
              <a:buNone/>
            </a:pPr>
            <a:r>
              <a:rPr lang="ru-RU" dirty="0"/>
              <a:t>8) о несовершеннолетнем, пострадавшем в результате противоправных действий (бездействия), включая фамилии, имена, отчества, фото- и видеоизображения такого несовершеннолетнего, его родителей и иных законных представителей, дату рождения такого несовершеннолетнего, аудиозапись его голоса, место его жительства или место временного пребывания, место его учебы или работы, иную информацию, позволяющую прямо или косвенно установить личность такого несовершеннолетнего.</a:t>
            </a:r>
          </a:p>
          <a:p>
            <a:pPr marL="109728" indent="0">
              <a:buNone/>
            </a:pPr>
            <a:r>
              <a:rPr lang="ru-RU" dirty="0"/>
              <a:t>(п. 8 введен Федеральным </a:t>
            </a:r>
            <a:r>
              <a:rPr lang="ru-RU" dirty="0">
                <a:hlinkClick r:id="rId3"/>
              </a:rPr>
              <a:t>законом</a:t>
            </a:r>
            <a:r>
              <a:rPr lang="ru-RU" dirty="0"/>
              <a:t> от 05.04.2013 N 50-ФЗ)</a:t>
            </a:r>
          </a:p>
          <a:p>
            <a:endParaRPr lang="ru-RU" dirty="0"/>
          </a:p>
        </p:txBody>
      </p:sp>
      <p:sp>
        <p:nvSpPr>
          <p:cNvPr id="3" name="Заголовок 2"/>
          <p:cNvSpPr>
            <a:spLocks noGrp="1"/>
          </p:cNvSpPr>
          <p:nvPr>
            <p:ph type="title"/>
          </p:nvPr>
        </p:nvSpPr>
        <p:spPr>
          <a:xfrm>
            <a:off x="457200" y="274638"/>
            <a:ext cx="8229600" cy="634082"/>
          </a:xfrm>
        </p:spPr>
        <p:txBody>
          <a:bodyPr>
            <a:normAutofit fontScale="90000"/>
          </a:bodyPr>
          <a:lstStyle/>
          <a:p>
            <a:r>
              <a:rPr lang="ru-RU" sz="1800" dirty="0" smtClean="0">
                <a:solidFill>
                  <a:schemeClr val="accent1">
                    <a:lumMod val="75000"/>
                  </a:schemeClr>
                </a:solidFill>
              </a:rPr>
              <a:t>Виды </a:t>
            </a:r>
            <a:r>
              <a:rPr lang="ru-RU" sz="1800" dirty="0">
                <a:solidFill>
                  <a:schemeClr val="accent1">
                    <a:lumMod val="75000"/>
                  </a:schemeClr>
                </a:solidFill>
              </a:rPr>
              <a:t>информации, причиняющей вред здоровью и (или) развитию </a:t>
            </a:r>
            <a:r>
              <a:rPr lang="ru-RU" sz="1800" dirty="0" smtClean="0">
                <a:solidFill>
                  <a:schemeClr val="accent1">
                    <a:lumMod val="75000"/>
                  </a:schemeClr>
                </a:solidFill>
              </a:rPr>
              <a:t>детей </a:t>
            </a:r>
            <a:br>
              <a:rPr lang="ru-RU" sz="1800" dirty="0" smtClean="0">
                <a:solidFill>
                  <a:schemeClr val="accent1">
                    <a:lumMod val="75000"/>
                  </a:schemeClr>
                </a:solidFill>
              </a:rPr>
            </a:br>
            <a:r>
              <a:rPr lang="ru-RU" sz="1800" dirty="0" smtClean="0">
                <a:solidFill>
                  <a:schemeClr val="accent1">
                    <a:lumMod val="75000"/>
                  </a:schemeClr>
                </a:solidFill>
              </a:rPr>
              <a:t>(</a:t>
            </a:r>
            <a:r>
              <a:rPr lang="ru-RU" sz="1800" dirty="0">
                <a:solidFill>
                  <a:schemeClr val="accent1">
                    <a:lumMod val="75000"/>
                  </a:schemeClr>
                </a:solidFill>
              </a:rPr>
              <a:t>Ст. </a:t>
            </a:r>
            <a:r>
              <a:rPr lang="ru-RU" sz="1800" dirty="0" smtClean="0">
                <a:solidFill>
                  <a:schemeClr val="accent1">
                    <a:lumMod val="75000"/>
                  </a:schemeClr>
                </a:solidFill>
              </a:rPr>
              <a:t>5 436-ФЗ </a:t>
            </a:r>
            <a:r>
              <a:rPr lang="ru-RU" sz="1800" dirty="0">
                <a:solidFill>
                  <a:schemeClr val="accent1">
                    <a:lumMod val="75000"/>
                  </a:schemeClr>
                </a:solidFill>
              </a:rPr>
              <a:t>от </a:t>
            </a:r>
            <a:r>
              <a:rPr lang="ru-RU" sz="1800" dirty="0" smtClean="0">
                <a:solidFill>
                  <a:schemeClr val="accent1">
                    <a:lumMod val="75000"/>
                  </a:schemeClr>
                </a:solidFill>
              </a:rPr>
              <a:t>29.12.2010)</a:t>
            </a:r>
            <a:endParaRPr lang="ru-RU" sz="1800" dirty="0">
              <a:solidFill>
                <a:schemeClr val="accent1">
                  <a:lumMod val="75000"/>
                </a:schemeClr>
              </a:solidFill>
            </a:endParaRPr>
          </a:p>
        </p:txBody>
      </p:sp>
    </p:spTree>
    <p:extLst>
      <p:ext uri="{BB962C8B-B14F-4D97-AF65-F5344CB8AC3E}">
        <p14:creationId xmlns:p14="http://schemas.microsoft.com/office/powerpoint/2010/main" val="3581511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481329"/>
            <a:ext cx="8496944" cy="4179920"/>
          </a:xfrm>
        </p:spPr>
        <p:txBody>
          <a:bodyPr>
            <a:normAutofit fontScale="62500" lnSpcReduction="20000"/>
          </a:bodyPr>
          <a:lstStyle/>
          <a:p>
            <a:pPr marL="109728" indent="0">
              <a:buNone/>
            </a:pPr>
            <a:r>
              <a:rPr lang="ru-RU" sz="2900" b="1" dirty="0" smtClean="0"/>
              <a:t>Информация</a:t>
            </a:r>
            <a:r>
              <a:rPr lang="ru-RU" sz="2900" b="1" dirty="0"/>
              <a:t>, </a:t>
            </a:r>
            <a:r>
              <a:rPr lang="ru-RU" sz="2900" b="1" dirty="0" smtClean="0"/>
              <a:t>распространение </a:t>
            </a:r>
            <a:r>
              <a:rPr lang="ru-RU" sz="2900" b="1" dirty="0"/>
              <a:t>которой среди детей определенных возрастных категорий </a:t>
            </a:r>
            <a:r>
              <a:rPr lang="ru-RU" sz="2900" b="1" dirty="0" smtClean="0"/>
              <a:t>ограничено:</a:t>
            </a:r>
          </a:p>
          <a:p>
            <a:pPr marL="109728" indent="0">
              <a:buNone/>
            </a:pPr>
            <a:endParaRPr lang="ru-RU" sz="2900" b="1" dirty="0" smtClean="0"/>
          </a:p>
          <a:p>
            <a:pPr marL="109728" indent="0">
              <a:buNone/>
            </a:pPr>
            <a:r>
              <a:rPr lang="ru-RU" dirty="0"/>
              <a:t>1) представляемая в виде изображения или описания жестокости, физического и (или) психического насилия, преступления или иного антиобщественного действия;</a:t>
            </a:r>
          </a:p>
          <a:p>
            <a:pPr marL="109728" indent="0">
              <a:buNone/>
            </a:pPr>
            <a:r>
              <a:rPr lang="ru-RU" dirty="0"/>
              <a:t>2) вызывающая у детей страх, ужас или панику, в том числе представляемая в виде изображения или описания в унижающей человеческое достоинство форме ненасильственной смерти, заболевания, самоубийства, несчастного случая, аварии или катастрофы и (или) их последствий;</a:t>
            </a:r>
          </a:p>
          <a:p>
            <a:pPr marL="109728" indent="0">
              <a:buNone/>
            </a:pPr>
            <a:r>
              <a:rPr lang="ru-RU" dirty="0"/>
              <a:t>3) представляемая в виде изображения или описания половых отношений между мужчиной и женщиной;</a:t>
            </a:r>
          </a:p>
          <a:p>
            <a:pPr marL="109728" indent="0">
              <a:buNone/>
            </a:pPr>
            <a:r>
              <a:rPr lang="ru-RU" dirty="0"/>
              <a:t>4) содержащая бранные слова и выражения, не относящиеся к нецензурной брани.</a:t>
            </a:r>
          </a:p>
          <a:p>
            <a:pPr marL="109728" indent="0">
              <a:buNone/>
            </a:pPr>
            <a:r>
              <a:rPr lang="ru-RU" dirty="0"/>
              <a:t/>
            </a:r>
            <a:br>
              <a:rPr lang="ru-RU" dirty="0"/>
            </a:br>
            <a:endParaRPr lang="ru-RU" dirty="0"/>
          </a:p>
        </p:txBody>
      </p:sp>
      <p:sp>
        <p:nvSpPr>
          <p:cNvPr id="3" name="Заголовок 2"/>
          <p:cNvSpPr>
            <a:spLocks noGrp="1"/>
          </p:cNvSpPr>
          <p:nvPr>
            <p:ph type="title"/>
          </p:nvPr>
        </p:nvSpPr>
        <p:spPr>
          <a:xfrm>
            <a:off x="323528" y="404664"/>
            <a:ext cx="8640960" cy="634082"/>
          </a:xfrm>
        </p:spPr>
        <p:txBody>
          <a:bodyPr>
            <a:normAutofit fontScale="90000"/>
          </a:bodyPr>
          <a:lstStyle/>
          <a:p>
            <a:r>
              <a:rPr lang="ru-RU" sz="2200" dirty="0" smtClean="0">
                <a:solidFill>
                  <a:schemeClr val="accent1">
                    <a:lumMod val="75000"/>
                  </a:schemeClr>
                </a:solidFill>
              </a:rPr>
              <a:t>Виды </a:t>
            </a:r>
            <a:r>
              <a:rPr lang="ru-RU" sz="2200" dirty="0">
                <a:solidFill>
                  <a:schemeClr val="accent1">
                    <a:lumMod val="75000"/>
                  </a:schemeClr>
                </a:solidFill>
              </a:rPr>
              <a:t>информации, причиняющей вред здоровью и (или) развитию детей </a:t>
            </a:r>
            <a:r>
              <a:rPr lang="ru-RU" sz="2200" dirty="0" smtClean="0">
                <a:solidFill>
                  <a:schemeClr val="accent1">
                    <a:lumMod val="75000"/>
                  </a:schemeClr>
                </a:solidFill>
              </a:rPr>
              <a:t>(</a:t>
            </a:r>
            <a:r>
              <a:rPr lang="ru-RU" sz="2200" dirty="0">
                <a:solidFill>
                  <a:schemeClr val="accent1">
                    <a:lumMod val="75000"/>
                  </a:schemeClr>
                </a:solidFill>
              </a:rPr>
              <a:t>Ст. 5 436-ФЗ от 29.12.2010)</a:t>
            </a:r>
            <a:endParaRPr lang="ru-RU" sz="2200" dirty="0"/>
          </a:p>
        </p:txBody>
      </p:sp>
    </p:spTree>
    <p:extLst>
      <p:ext uri="{BB962C8B-B14F-4D97-AF65-F5344CB8AC3E}">
        <p14:creationId xmlns:p14="http://schemas.microsoft.com/office/powerpoint/2010/main" val="3386287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481328"/>
            <a:ext cx="8075240" cy="4525963"/>
          </a:xfrm>
        </p:spPr>
        <p:txBody>
          <a:bodyPr>
            <a:normAutofit/>
          </a:bodyPr>
          <a:lstStyle/>
          <a:p>
            <a:pPr marL="109728" indent="0">
              <a:buNone/>
            </a:pPr>
            <a:r>
              <a:rPr lang="ru-RU" sz="1800" b="1" dirty="0"/>
              <a:t>Информация, не соответствующая задачам </a:t>
            </a:r>
            <a:r>
              <a:rPr lang="ru-RU" sz="1800" b="1" dirty="0" smtClean="0"/>
              <a:t>образования:</a:t>
            </a:r>
          </a:p>
          <a:p>
            <a:pPr marL="109728" indent="0">
              <a:buNone/>
            </a:pPr>
            <a:endParaRPr lang="ru-RU" sz="1800" b="1" dirty="0" smtClean="0"/>
          </a:p>
          <a:p>
            <a:pPr marL="109728" indent="0">
              <a:buNone/>
            </a:pPr>
            <a:r>
              <a:rPr lang="ru-RU" sz="1800" dirty="0" smtClean="0"/>
              <a:t>1) Компьютерные </a:t>
            </a:r>
            <a:r>
              <a:rPr lang="ru-RU" sz="1800" dirty="0"/>
              <a:t>игры, за исключением соответствующих </a:t>
            </a:r>
            <a:r>
              <a:rPr lang="ru-RU" sz="1800" dirty="0" smtClean="0"/>
              <a:t>задачам образования</a:t>
            </a:r>
          </a:p>
          <a:p>
            <a:pPr marL="109728" indent="0">
              <a:buNone/>
            </a:pPr>
            <a:r>
              <a:rPr lang="ru-RU" sz="1800" dirty="0" smtClean="0"/>
              <a:t>2) Ресурсы</a:t>
            </a:r>
            <a:r>
              <a:rPr lang="ru-RU" sz="1800" dirty="0"/>
              <a:t>, базирующиеся либо ориентированные на обеспечении анонимности распространителей и потребителей информации</a:t>
            </a:r>
          </a:p>
          <a:p>
            <a:pPr marL="109728" indent="0">
              <a:buNone/>
            </a:pPr>
            <a:r>
              <a:rPr lang="ru-RU" sz="1800" dirty="0" smtClean="0"/>
              <a:t>3) Банки </a:t>
            </a:r>
            <a:r>
              <a:rPr lang="ru-RU" sz="1800" dirty="0"/>
              <a:t>рефератов, эссе, дипломных работ, за исключением соответствующих задачам образования</a:t>
            </a:r>
          </a:p>
          <a:p>
            <a:pPr marL="109728" indent="0">
              <a:buNone/>
            </a:pPr>
            <a:r>
              <a:rPr lang="ru-RU" sz="1800" dirty="0" smtClean="0"/>
              <a:t>4) Онлайн-казино </a:t>
            </a:r>
            <a:r>
              <a:rPr lang="ru-RU" sz="1800" dirty="0"/>
              <a:t>и тотализаторы</a:t>
            </a:r>
          </a:p>
          <a:p>
            <a:pPr marL="109728" indent="0">
              <a:buNone/>
            </a:pPr>
            <a:r>
              <a:rPr lang="ru-RU" sz="1800" dirty="0" smtClean="0"/>
              <a:t>5) Мошеннические </a:t>
            </a:r>
            <a:r>
              <a:rPr lang="ru-RU" sz="1800" dirty="0"/>
              <a:t>сайты</a:t>
            </a:r>
          </a:p>
          <a:p>
            <a:pPr marL="109728" indent="0">
              <a:buNone/>
            </a:pPr>
            <a:r>
              <a:rPr lang="ru-RU" sz="1800" dirty="0" smtClean="0"/>
              <a:t>6) Магия</a:t>
            </a:r>
            <a:r>
              <a:rPr lang="ru-RU" sz="1800" dirty="0"/>
              <a:t>, колдовство, чародейство, ясновидящие, приворот по фото, теургия, волшебство, некромантия, тоталитарные секты</a:t>
            </a:r>
          </a:p>
          <a:p>
            <a:endParaRPr lang="ru-RU" sz="1800" dirty="0"/>
          </a:p>
        </p:txBody>
      </p:sp>
      <p:sp>
        <p:nvSpPr>
          <p:cNvPr id="3" name="Заголовок 2"/>
          <p:cNvSpPr>
            <a:spLocks noGrp="1"/>
          </p:cNvSpPr>
          <p:nvPr>
            <p:ph type="title"/>
          </p:nvPr>
        </p:nvSpPr>
        <p:spPr>
          <a:xfrm>
            <a:off x="457200" y="274638"/>
            <a:ext cx="8229600" cy="778098"/>
          </a:xfrm>
        </p:spPr>
        <p:txBody>
          <a:bodyPr>
            <a:normAutofit fontScale="90000"/>
          </a:bodyPr>
          <a:lstStyle/>
          <a:p>
            <a:r>
              <a:rPr lang="ru-RU" sz="2400" dirty="0">
                <a:solidFill>
                  <a:schemeClr val="accent1">
                    <a:lumMod val="75000"/>
                  </a:schemeClr>
                </a:solidFill>
              </a:rPr>
              <a:t>Виды информации, причиняющей вред здоровью и (или) развитию </a:t>
            </a:r>
            <a:r>
              <a:rPr lang="ru-RU" sz="2400" dirty="0" smtClean="0">
                <a:solidFill>
                  <a:schemeClr val="accent1">
                    <a:lumMod val="75000"/>
                  </a:schemeClr>
                </a:solidFill>
              </a:rPr>
              <a:t>детей</a:t>
            </a:r>
            <a:endParaRPr lang="ru-RU" sz="2400" dirty="0"/>
          </a:p>
        </p:txBody>
      </p:sp>
    </p:spTree>
    <p:extLst>
      <p:ext uri="{BB962C8B-B14F-4D97-AF65-F5344CB8AC3E}">
        <p14:creationId xmlns:p14="http://schemas.microsoft.com/office/powerpoint/2010/main" val="3742470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481328"/>
            <a:ext cx="8352928" cy="5260040"/>
          </a:xfrm>
        </p:spPr>
        <p:txBody>
          <a:bodyPr>
            <a:normAutofit fontScale="47500" lnSpcReduction="20000"/>
          </a:bodyPr>
          <a:lstStyle/>
          <a:p>
            <a:r>
              <a:rPr lang="ru-RU" dirty="0" smtClean="0"/>
              <a:t>Алкоголь;</a:t>
            </a:r>
            <a:endParaRPr lang="ru-RU" dirty="0"/>
          </a:p>
          <a:p>
            <a:r>
              <a:rPr lang="ru-RU" dirty="0"/>
              <a:t>Баннеры и рекламные </a:t>
            </a:r>
            <a:r>
              <a:rPr lang="ru-RU" dirty="0" smtClean="0"/>
              <a:t>программы;</a:t>
            </a:r>
            <a:endParaRPr lang="ru-RU" dirty="0"/>
          </a:p>
          <a:p>
            <a:r>
              <a:rPr lang="ru-RU" dirty="0"/>
              <a:t>Вождение и автомобили (ресурсы данной категории, несовместимые с задачами образования</a:t>
            </a:r>
            <a:r>
              <a:rPr lang="ru-RU" dirty="0" smtClean="0"/>
              <a:t>);</a:t>
            </a:r>
            <a:endParaRPr lang="ru-RU" dirty="0"/>
          </a:p>
          <a:p>
            <a:r>
              <a:rPr lang="ru-RU" dirty="0"/>
              <a:t>Досуг и развлечения (ресурсы данной категории, несовместимые с задачами образования</a:t>
            </a:r>
            <a:r>
              <a:rPr lang="ru-RU" dirty="0" smtClean="0"/>
              <a:t>);</a:t>
            </a:r>
            <a:endParaRPr lang="ru-RU" dirty="0"/>
          </a:p>
          <a:p>
            <a:r>
              <a:rPr lang="ru-RU" dirty="0"/>
              <a:t>Здоровье и медицина  (ресурсы данной категории, несовместимые с задачами образования</a:t>
            </a:r>
            <a:r>
              <a:rPr lang="ru-RU" dirty="0" smtClean="0"/>
              <a:t>);</a:t>
            </a:r>
            <a:endParaRPr lang="ru-RU" dirty="0"/>
          </a:p>
          <a:p>
            <a:r>
              <a:rPr lang="ru-RU" dirty="0"/>
              <a:t>Компьютерные игры (ресурсы данной категории, несовместимые с задачами образования</a:t>
            </a:r>
            <a:r>
              <a:rPr lang="ru-RU" dirty="0" smtClean="0"/>
              <a:t>);</a:t>
            </a:r>
            <a:endParaRPr lang="ru-RU" dirty="0"/>
          </a:p>
          <a:p>
            <a:r>
              <a:rPr lang="ru-RU" dirty="0"/>
              <a:t>Корпоративные сайты, </a:t>
            </a:r>
            <a:r>
              <a:rPr lang="ru-RU" dirty="0" smtClean="0"/>
              <a:t>Интернет-представительства </a:t>
            </a:r>
            <a:r>
              <a:rPr lang="ru-RU" dirty="0"/>
              <a:t>негосударственных учреждений (ресурсы данной категории, несовместимые с задачами образования</a:t>
            </a:r>
            <a:r>
              <a:rPr lang="ru-RU" dirty="0" smtClean="0"/>
              <a:t>);</a:t>
            </a:r>
            <a:endParaRPr lang="ru-RU" dirty="0"/>
          </a:p>
          <a:p>
            <a:r>
              <a:rPr lang="ru-RU" dirty="0"/>
              <a:t>Личная и </a:t>
            </a:r>
            <a:r>
              <a:rPr lang="ru-RU" dirty="0" err="1"/>
              <a:t>немодерируемая</a:t>
            </a:r>
            <a:r>
              <a:rPr lang="ru-RU" dirty="0"/>
              <a:t> </a:t>
            </a:r>
            <a:r>
              <a:rPr lang="ru-RU" dirty="0" smtClean="0"/>
              <a:t>информация;</a:t>
            </a:r>
            <a:endParaRPr lang="ru-RU" dirty="0"/>
          </a:p>
          <a:p>
            <a:r>
              <a:rPr lang="ru-RU" dirty="0"/>
              <a:t>Отправка </a:t>
            </a:r>
            <a:r>
              <a:rPr lang="ru-RU" dirty="0" err="1"/>
              <a:t>SMS</a:t>
            </a:r>
            <a:r>
              <a:rPr lang="ru-RU" dirty="0"/>
              <a:t> с использованием </a:t>
            </a:r>
            <a:r>
              <a:rPr lang="ru-RU" dirty="0" smtClean="0"/>
              <a:t>Интернет-ресурсов;</a:t>
            </a:r>
            <a:endParaRPr lang="ru-RU" dirty="0"/>
          </a:p>
          <a:p>
            <a:r>
              <a:rPr lang="ru-RU" dirty="0" err="1"/>
              <a:t>Модерируемые</a:t>
            </a:r>
            <a:r>
              <a:rPr lang="ru-RU" dirty="0"/>
              <a:t> доски объявлений (ресурсы данной категории, несовместимые с задачами образования</a:t>
            </a:r>
            <a:r>
              <a:rPr lang="ru-RU" dirty="0" smtClean="0"/>
              <a:t>);</a:t>
            </a:r>
            <a:endParaRPr lang="ru-RU" dirty="0"/>
          </a:p>
          <a:p>
            <a:r>
              <a:rPr lang="ru-RU" dirty="0"/>
              <a:t>Неприличный и грубый </a:t>
            </a:r>
            <a:r>
              <a:rPr lang="ru-RU" dirty="0" smtClean="0"/>
              <a:t>юмор;</a:t>
            </a:r>
            <a:endParaRPr lang="ru-RU" dirty="0"/>
          </a:p>
          <a:p>
            <a:r>
              <a:rPr lang="ru-RU" dirty="0"/>
              <a:t>Обеспечение анонимности пользователя, обход контентных </a:t>
            </a:r>
            <a:r>
              <a:rPr lang="ru-RU" dirty="0" smtClean="0"/>
              <a:t>фильтров;</a:t>
            </a:r>
            <a:endParaRPr lang="ru-RU" dirty="0"/>
          </a:p>
          <a:p>
            <a:r>
              <a:rPr lang="ru-RU" dirty="0"/>
              <a:t>Онлайн - казино и </a:t>
            </a:r>
            <a:r>
              <a:rPr lang="ru-RU" dirty="0" smtClean="0"/>
              <a:t>тотализаторы;</a:t>
            </a:r>
            <a:endParaRPr lang="ru-RU" dirty="0"/>
          </a:p>
          <a:p>
            <a:r>
              <a:rPr lang="ru-RU" dirty="0"/>
              <a:t>Платные </a:t>
            </a:r>
            <a:r>
              <a:rPr lang="ru-RU" dirty="0" smtClean="0"/>
              <a:t>сайты;</a:t>
            </a:r>
            <a:endParaRPr lang="ru-RU" dirty="0"/>
          </a:p>
          <a:p>
            <a:r>
              <a:rPr lang="ru-RU" dirty="0"/>
              <a:t>Поиск работы, резюме, вакансии (ресурсы данной категории, несовместимые с задачами образования</a:t>
            </a:r>
            <a:r>
              <a:rPr lang="ru-RU" dirty="0" smtClean="0"/>
              <a:t>);</a:t>
            </a:r>
            <a:endParaRPr lang="ru-RU" dirty="0"/>
          </a:p>
          <a:p>
            <a:r>
              <a:rPr lang="ru-RU" dirty="0"/>
              <a:t>Религии и атеизм (ресурсы данной категории, несовместимые с задачами образования</a:t>
            </a:r>
            <a:r>
              <a:rPr lang="ru-RU" dirty="0" smtClean="0"/>
              <a:t>);</a:t>
            </a:r>
            <a:endParaRPr lang="ru-RU" dirty="0"/>
          </a:p>
          <a:p>
            <a:r>
              <a:rPr lang="ru-RU" dirty="0"/>
              <a:t>СМИ(ресурсы данной категории, несовместимые с задачами образования</a:t>
            </a:r>
            <a:r>
              <a:rPr lang="ru-RU" dirty="0" smtClean="0"/>
              <a:t>);</a:t>
            </a:r>
            <a:endParaRPr lang="ru-RU" dirty="0"/>
          </a:p>
          <a:p>
            <a:r>
              <a:rPr lang="ru-RU" dirty="0"/>
              <a:t>Табак, реклама табака, пропаганда потребления </a:t>
            </a:r>
            <a:r>
              <a:rPr lang="ru-RU" dirty="0" smtClean="0"/>
              <a:t>табака;</a:t>
            </a:r>
            <a:endParaRPr lang="ru-RU" dirty="0"/>
          </a:p>
          <a:p>
            <a:r>
              <a:rPr lang="ru-RU" dirty="0"/>
              <a:t>Торговля и реклама (ресурсы данной категории, несовместимые с задачами образования</a:t>
            </a:r>
            <a:r>
              <a:rPr lang="ru-RU" dirty="0" smtClean="0"/>
              <a:t>).</a:t>
            </a:r>
            <a:endParaRPr lang="ru-RU" dirty="0"/>
          </a:p>
        </p:txBody>
      </p:sp>
      <p:sp>
        <p:nvSpPr>
          <p:cNvPr id="3" name="Заголовок 2"/>
          <p:cNvSpPr>
            <a:spLocks noGrp="1"/>
          </p:cNvSpPr>
          <p:nvPr>
            <p:ph type="title"/>
          </p:nvPr>
        </p:nvSpPr>
        <p:spPr>
          <a:xfrm>
            <a:off x="467544" y="548680"/>
            <a:ext cx="8229600" cy="778098"/>
          </a:xfrm>
        </p:spPr>
        <p:txBody>
          <a:bodyPr>
            <a:normAutofit fontScale="90000"/>
          </a:bodyPr>
          <a:lstStyle/>
          <a:p>
            <a:r>
              <a:rPr lang="ru-RU" sz="2000" dirty="0">
                <a:solidFill>
                  <a:schemeClr val="accent1">
                    <a:lumMod val="75000"/>
                  </a:schemeClr>
                </a:solidFill>
              </a:rPr>
              <a:t>Классификатор информации несовместимой с задачами образования и воспитания </a:t>
            </a:r>
            <a:r>
              <a:rPr lang="ru-RU" sz="2000" dirty="0" smtClean="0">
                <a:solidFill>
                  <a:schemeClr val="accent1">
                    <a:lumMod val="75000"/>
                  </a:schemeClr>
                </a:solidFill>
              </a:rPr>
              <a:t>обучающихся </a:t>
            </a:r>
            <a:r>
              <a:rPr lang="ru-RU" sz="1600" i="1" dirty="0" smtClean="0">
                <a:solidFill>
                  <a:schemeClr val="accent1">
                    <a:lumMod val="75000"/>
                  </a:schemeClr>
                </a:solidFill>
              </a:rPr>
              <a:t>(</a:t>
            </a:r>
            <a:r>
              <a:rPr lang="ru-RU" sz="1600" i="1" dirty="0">
                <a:solidFill>
                  <a:schemeClr val="accent1">
                    <a:lumMod val="75000"/>
                  </a:schemeClr>
                </a:solidFill>
                <a:effectLst/>
              </a:rPr>
              <a:t>имеет рекомендательный характер и может быть дополнен, расширен или иным образом изменен образовательным учреждением с учетом специфики образовательного учреждения и/или иных </a:t>
            </a:r>
            <a:r>
              <a:rPr lang="ru-RU" sz="1600" i="1" dirty="0" smtClean="0">
                <a:solidFill>
                  <a:schemeClr val="accent1">
                    <a:lumMod val="75000"/>
                  </a:schemeClr>
                </a:solidFill>
                <a:effectLst/>
              </a:rPr>
              <a:t>обстоятельств)</a:t>
            </a:r>
            <a:r>
              <a:rPr lang="ru-RU" sz="2000" dirty="0">
                <a:solidFill>
                  <a:schemeClr val="accent1">
                    <a:lumMod val="75000"/>
                  </a:schemeClr>
                </a:solidFill>
              </a:rPr>
              <a:t/>
            </a:r>
            <a:br>
              <a:rPr lang="ru-RU" sz="2000" dirty="0">
                <a:solidFill>
                  <a:schemeClr val="accent1">
                    <a:lumMod val="75000"/>
                  </a:schemeClr>
                </a:solidFill>
              </a:rPr>
            </a:br>
            <a:endParaRPr lang="ru-RU" sz="2000" dirty="0">
              <a:solidFill>
                <a:schemeClr val="accent1">
                  <a:lumMod val="75000"/>
                </a:schemeClr>
              </a:solidFill>
            </a:endParaRPr>
          </a:p>
        </p:txBody>
      </p:sp>
    </p:spTree>
    <p:extLst>
      <p:ext uri="{BB962C8B-B14F-4D97-AF65-F5344CB8AC3E}">
        <p14:creationId xmlns:p14="http://schemas.microsoft.com/office/powerpoint/2010/main" val="24270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052736"/>
            <a:ext cx="8352928" cy="5184576"/>
          </a:xfrm>
        </p:spPr>
        <p:txBody>
          <a:bodyPr>
            <a:normAutofit fontScale="77500" lnSpcReduction="20000"/>
          </a:bodyPr>
          <a:lstStyle/>
          <a:p>
            <a:pPr lvl="0"/>
            <a:r>
              <a:rPr lang="ru-RU" dirty="0" smtClean="0"/>
              <a:t>Издание</a:t>
            </a:r>
            <a:r>
              <a:rPr lang="ru-RU" dirty="0"/>
              <a:t>  </a:t>
            </a:r>
            <a:r>
              <a:rPr lang="ru-RU" dirty="0" smtClean="0"/>
              <a:t>приказов </a:t>
            </a:r>
            <a:r>
              <a:rPr lang="ru-RU" dirty="0"/>
              <a:t>по вопросам обеспечения информационной безопасности обучающихся;</a:t>
            </a:r>
          </a:p>
          <a:p>
            <a:pPr lvl="0"/>
            <a:r>
              <a:rPr lang="ru-RU" dirty="0" smtClean="0"/>
              <a:t>Разработка локальных актов </a:t>
            </a:r>
            <a:r>
              <a:rPr lang="ru-RU" dirty="0"/>
              <a:t>(Регламент доступа в сеть «Интернет», Правила использования сети «Интернет», Положение о Совете образовательной организации по вопросам регламентации доступа к информации в сети «Интернет» и др.);</a:t>
            </a:r>
            <a:r>
              <a:rPr lang="ru-RU" b="1" dirty="0"/>
              <a:t> </a:t>
            </a:r>
            <a:endParaRPr lang="ru-RU" dirty="0"/>
          </a:p>
          <a:p>
            <a:pPr lvl="0"/>
            <a:r>
              <a:rPr lang="ru-RU" dirty="0" smtClean="0"/>
              <a:t>Разработка </a:t>
            </a:r>
            <a:r>
              <a:rPr lang="ru-RU" dirty="0"/>
              <a:t>или </a:t>
            </a:r>
            <a:r>
              <a:rPr lang="ru-RU" dirty="0" smtClean="0"/>
              <a:t>внесение необходимых дополнений </a:t>
            </a:r>
            <a:r>
              <a:rPr lang="ru-RU" dirty="0"/>
              <a:t>в должностные инструкции (сотрудника, назначенного ответственным за организацию работы с сетью «Интернет» и контроль доступа в сеть; </a:t>
            </a:r>
            <a:r>
              <a:rPr lang="ru-RU" dirty="0" smtClean="0"/>
              <a:t>педагогического работника, </a:t>
            </a:r>
            <a:r>
              <a:rPr lang="ru-RU" dirty="0"/>
              <a:t>допущенного к работе в </a:t>
            </a:r>
            <a:r>
              <a:rPr lang="ru-RU" dirty="0" smtClean="0"/>
              <a:t>Сети</a:t>
            </a:r>
            <a:r>
              <a:rPr lang="ru-RU" dirty="0"/>
              <a:t>); </a:t>
            </a:r>
          </a:p>
          <a:p>
            <a:pPr lvl="0"/>
            <a:r>
              <a:rPr lang="ru-RU" dirty="0" smtClean="0"/>
              <a:t>Разработка </a:t>
            </a:r>
            <a:r>
              <a:rPr lang="ru-RU" dirty="0"/>
              <a:t>и </a:t>
            </a:r>
            <a:r>
              <a:rPr lang="ru-RU" dirty="0" smtClean="0"/>
              <a:t>внедрение программ </a:t>
            </a:r>
            <a:r>
              <a:rPr lang="ru-RU" dirty="0"/>
              <a:t>обучения  детей и подростков правилам безопасного поведения в интернет-пространстве, профилактики интернет-зависимости, предупреждения рисков вовлечения в противоправную деятельность.</a:t>
            </a:r>
          </a:p>
          <a:p>
            <a:endParaRPr lang="ru-RU" dirty="0"/>
          </a:p>
        </p:txBody>
      </p:sp>
      <p:sp>
        <p:nvSpPr>
          <p:cNvPr id="3" name="Заголовок 2"/>
          <p:cNvSpPr>
            <a:spLocks noGrp="1"/>
          </p:cNvSpPr>
          <p:nvPr>
            <p:ph type="title"/>
          </p:nvPr>
        </p:nvSpPr>
        <p:spPr>
          <a:xfrm>
            <a:off x="611560" y="274638"/>
            <a:ext cx="8075240" cy="562074"/>
          </a:xfrm>
        </p:spPr>
        <p:txBody>
          <a:bodyPr>
            <a:normAutofit fontScale="90000"/>
          </a:bodyPr>
          <a:lstStyle/>
          <a:p>
            <a:r>
              <a:rPr lang="ru-RU" sz="2400" dirty="0" smtClean="0">
                <a:solidFill>
                  <a:schemeClr val="accent1">
                    <a:lumMod val="75000"/>
                  </a:schemeClr>
                </a:solidFill>
              </a:rPr>
              <a:t>Меры, предпринимаемые на </a:t>
            </a:r>
            <a:r>
              <a:rPr lang="ru-RU" sz="2400" dirty="0">
                <a:solidFill>
                  <a:schemeClr val="accent1">
                    <a:lumMod val="75000"/>
                  </a:schemeClr>
                </a:solidFill>
              </a:rPr>
              <a:t>уровне Образовательной </a:t>
            </a:r>
            <a:r>
              <a:rPr lang="ru-RU" sz="2400" dirty="0" smtClean="0">
                <a:solidFill>
                  <a:schemeClr val="accent1">
                    <a:lumMod val="75000"/>
                  </a:schemeClr>
                </a:solidFill>
              </a:rPr>
              <a:t>организации:</a:t>
            </a:r>
            <a:endParaRPr lang="ru-RU" sz="2400" dirty="0">
              <a:solidFill>
                <a:schemeClr val="accent1">
                  <a:lumMod val="75000"/>
                </a:schemeClr>
              </a:solidFill>
            </a:endParaRPr>
          </a:p>
        </p:txBody>
      </p:sp>
    </p:spTree>
    <p:extLst>
      <p:ext uri="{BB962C8B-B14F-4D97-AF65-F5344CB8AC3E}">
        <p14:creationId xmlns:p14="http://schemas.microsoft.com/office/powerpoint/2010/main" val="74028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980728"/>
            <a:ext cx="8363272" cy="5026563"/>
          </a:xfrm>
        </p:spPr>
        <p:txBody>
          <a:bodyPr>
            <a:normAutofit fontScale="70000" lnSpcReduction="20000"/>
          </a:bodyPr>
          <a:lstStyle/>
          <a:p>
            <a:r>
              <a:rPr lang="ru-RU" dirty="0"/>
              <a:t>Правила использования сети Интернет в общеобразовательном </a:t>
            </a:r>
            <a:r>
              <a:rPr lang="ru-RU" dirty="0" smtClean="0"/>
              <a:t>учреждении.</a:t>
            </a:r>
            <a:endParaRPr lang="ru-RU" dirty="0"/>
          </a:p>
          <a:p>
            <a:r>
              <a:rPr lang="ru-RU" dirty="0"/>
              <a:t>Инструкция для сотрудников образовательных учреждений о порядке действий при осуществлении контроля использования обучающимися сети </a:t>
            </a:r>
            <a:r>
              <a:rPr lang="ru-RU" dirty="0" smtClean="0"/>
              <a:t>Интернет.</a:t>
            </a:r>
            <a:endParaRPr lang="ru-RU" dirty="0"/>
          </a:p>
          <a:p>
            <a:r>
              <a:rPr lang="ru-RU" dirty="0"/>
              <a:t>Должностные инструкции отдельных работников образовательных </a:t>
            </a:r>
            <a:r>
              <a:rPr lang="ru-RU" dirty="0" smtClean="0"/>
              <a:t>учреждений.</a:t>
            </a:r>
            <a:endParaRPr lang="ru-RU" dirty="0"/>
          </a:p>
          <a:p>
            <a:r>
              <a:rPr lang="ru-RU" dirty="0"/>
              <a:t>Положение о Совете муниципального образования по вопросам регламентации доступа к информации в </a:t>
            </a:r>
            <a:r>
              <a:rPr lang="ru-RU" dirty="0" smtClean="0"/>
              <a:t>Интернете.</a:t>
            </a:r>
            <a:endParaRPr lang="ru-RU" dirty="0"/>
          </a:p>
          <a:p>
            <a:r>
              <a:rPr lang="ru-RU" dirty="0"/>
              <a:t>Положение о Совете образовательного учреждения по вопросам регламентации доступа к информации в </a:t>
            </a:r>
            <a:r>
              <a:rPr lang="ru-RU" dirty="0" smtClean="0"/>
              <a:t>Интернете.</a:t>
            </a:r>
            <a:endParaRPr lang="ru-RU" dirty="0"/>
          </a:p>
          <a:p>
            <a:r>
              <a:rPr lang="ru-RU" dirty="0"/>
              <a:t>Системы классификации информации, не имеющей отношения к образовательному </a:t>
            </a:r>
            <a:r>
              <a:rPr lang="ru-RU" dirty="0" smtClean="0"/>
              <a:t>процессу.</a:t>
            </a:r>
            <a:endParaRPr lang="ru-RU" dirty="0"/>
          </a:p>
          <a:p>
            <a:r>
              <a:rPr lang="ru-RU" dirty="0"/>
              <a:t>Инструкция пользователя по компьютерной </a:t>
            </a:r>
            <a:r>
              <a:rPr lang="ru-RU" dirty="0" smtClean="0"/>
              <a:t>безопасности.</a:t>
            </a:r>
            <a:endParaRPr lang="ru-RU" dirty="0"/>
          </a:p>
          <a:p>
            <a:r>
              <a:rPr lang="ru-RU" dirty="0"/>
              <a:t>Памятка по локальной диагностике работоспособности доступа в </a:t>
            </a:r>
            <a:r>
              <a:rPr lang="ru-RU" dirty="0" smtClean="0"/>
              <a:t>Интернет.</a:t>
            </a:r>
            <a:endParaRPr lang="ru-RU" dirty="0"/>
          </a:p>
          <a:p>
            <a:endParaRPr lang="ru-RU" dirty="0"/>
          </a:p>
        </p:txBody>
      </p:sp>
      <p:sp>
        <p:nvSpPr>
          <p:cNvPr id="3" name="Заголовок 2"/>
          <p:cNvSpPr>
            <a:spLocks noGrp="1"/>
          </p:cNvSpPr>
          <p:nvPr>
            <p:ph type="title"/>
          </p:nvPr>
        </p:nvSpPr>
        <p:spPr>
          <a:xfrm>
            <a:off x="457200" y="274638"/>
            <a:ext cx="8229600" cy="418058"/>
          </a:xfrm>
        </p:spPr>
        <p:txBody>
          <a:bodyPr>
            <a:normAutofit fontScale="90000"/>
          </a:bodyPr>
          <a:lstStyle/>
          <a:p>
            <a:r>
              <a:rPr lang="ru-RU" sz="2400" dirty="0" smtClean="0">
                <a:solidFill>
                  <a:schemeClr val="bg2">
                    <a:lumMod val="25000"/>
                  </a:schemeClr>
                </a:solidFill>
              </a:rPr>
              <a:t>Перечень необходимых документов</a:t>
            </a:r>
            <a:endParaRPr lang="ru-RU" sz="2400" dirty="0">
              <a:solidFill>
                <a:schemeClr val="bg2">
                  <a:lumMod val="25000"/>
                </a:schemeClr>
              </a:solidFill>
            </a:endParaRPr>
          </a:p>
        </p:txBody>
      </p:sp>
    </p:spTree>
    <p:extLst>
      <p:ext uri="{BB962C8B-B14F-4D97-AF65-F5344CB8AC3E}">
        <p14:creationId xmlns:p14="http://schemas.microsoft.com/office/powerpoint/2010/main" val="22694840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723</TotalTime>
  <Words>1225</Words>
  <Application>Microsoft Office PowerPoint</Application>
  <PresentationFormat>Экран (4:3)</PresentationFormat>
  <Paragraphs>116</Paragraphs>
  <Slides>14</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14</vt:i4>
      </vt:variant>
    </vt:vector>
  </HeadingPairs>
  <TitlesOfParts>
    <vt:vector size="22" baseType="lpstr">
      <vt:lpstr>Arial</vt:lpstr>
      <vt:lpstr>Lucida Sans Unicode</vt:lpstr>
      <vt:lpstr>Times New Roman</vt:lpstr>
      <vt:lpstr>Verdana</vt:lpstr>
      <vt:lpstr>Wingdings</vt:lpstr>
      <vt:lpstr>Wingdings 2</vt:lpstr>
      <vt:lpstr>Wingdings 3</vt:lpstr>
      <vt:lpstr>Открытая</vt:lpstr>
      <vt:lpstr>О принятии мер, направленных на обеспечение защиты детей от информации, причиняющей вред их здоровью и развитию</vt:lpstr>
      <vt:lpstr>Защита детей от информации, причиняющей вред их здоровью и развитию, в Российской Федерации регулируется следующими нормативно-правовыми актами:</vt:lpstr>
      <vt:lpstr>Классификатор информации, распространение которой запрещено в соответствии с законодательством Российской Федерации (применяется в единообразном виде на всей территории Российской Федерации):</vt:lpstr>
      <vt:lpstr>Виды информации, причиняющей вред здоровью и (или) развитию детей  (Ст. 5 436-ФЗ от 29.12.2010)</vt:lpstr>
      <vt:lpstr>Виды информации, причиняющей вред здоровью и (или) развитию детей (Ст. 5 436-ФЗ от 29.12.2010)</vt:lpstr>
      <vt:lpstr>Виды информации, причиняющей вред здоровью и (или) развитию детей</vt:lpstr>
      <vt:lpstr>Классификатор информации несовместимой с задачами образования и воспитания обучающихся (имеет рекомендательный характер и может быть дополнен, расширен или иным образом изменен образовательным учреждением с учетом специфики образовательного учреждения и/или иных обстоятельств) </vt:lpstr>
      <vt:lpstr>Меры, предпринимаемые на уровне Образовательной организации:</vt:lpstr>
      <vt:lpstr>Перечень необходимых документов</vt:lpstr>
      <vt:lpstr>В Национальной стратегии действий в интересах детей закреплён ряд мер, направленных на обеспечение информационной безопасности детства:</vt:lpstr>
      <vt:lpstr>Внешняя защищенность образовательной среды  реализуется через: </vt:lpstr>
      <vt:lpstr>В качестве дополнительных средств контентной фильтрации  рекомендуется использовать программные продукты: </vt:lpstr>
      <vt:lpstr>Ответственность образовательной организации по вопросу защиты детей от информации, причиняющей вред их здоровью и развитию</vt:lpstr>
      <vt:lpstr>Вопросы ведомственного контроля образовательных организаций: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принятии мер, направленных на обеспечение защиты детей от информации, причиняющей вред их здоровью и развитию</dc:title>
  <dc:creator>Елена Ивановна Глевицкая</dc:creator>
  <cp:lastModifiedBy>Наталья Юрьевна</cp:lastModifiedBy>
  <cp:revision>42</cp:revision>
  <cp:lastPrinted>2014-07-09T09:54:43Z</cp:lastPrinted>
  <dcterms:created xsi:type="dcterms:W3CDTF">2014-06-18T08:26:34Z</dcterms:created>
  <dcterms:modified xsi:type="dcterms:W3CDTF">2016-03-29T07:51:38Z</dcterms:modified>
</cp:coreProperties>
</file>