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3" r:id="rId8"/>
    <p:sldId id="266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78" y="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Ленинградская область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Низкий</c:v>
                </c:pt>
                <c:pt idx="1">
                  <c:v>Средний</c:v>
                </c:pt>
                <c:pt idx="2">
                  <c:v>Высокий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12.03</c:v>
                </c:pt>
                <c:pt idx="1">
                  <c:v>48.8</c:v>
                </c:pt>
                <c:pt idx="2">
                  <c:v>39.17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FE-44CF-86C2-8B2E890719E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Ломоносовский район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Низкий</c:v>
                </c:pt>
                <c:pt idx="1">
                  <c:v>Средний</c:v>
                </c:pt>
                <c:pt idx="2">
                  <c:v>Высокий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11.97</c:v>
                </c:pt>
                <c:pt idx="1">
                  <c:v>51.02</c:v>
                </c:pt>
                <c:pt idx="2">
                  <c:v>37.01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FE-44CF-86C2-8B2E890719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362496"/>
        <c:axId val="34364032"/>
      </c:barChart>
      <c:catAx>
        <c:axId val="34362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364032"/>
        <c:crosses val="autoZero"/>
        <c:auto val="1"/>
        <c:lblAlgn val="ctr"/>
        <c:lblOffset val="100"/>
        <c:noMultiLvlLbl val="0"/>
      </c:catAx>
      <c:valAx>
        <c:axId val="34364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3624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Ленинградская область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Задание 1</c:v>
                </c:pt>
                <c:pt idx="1">
                  <c:v>Задание 2</c:v>
                </c:pt>
                <c:pt idx="2">
                  <c:v>Задание 3</c:v>
                </c:pt>
                <c:pt idx="3">
                  <c:v>Задание 4</c:v>
                </c:pt>
                <c:pt idx="4">
                  <c:v>Задание 5</c:v>
                </c:pt>
                <c:pt idx="5">
                  <c:v>Задание 6</c:v>
                </c:pt>
                <c:pt idx="6">
                  <c:v>Задание 7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1.87</c:v>
                </c:pt>
                <c:pt idx="1">
                  <c:v>2.42</c:v>
                </c:pt>
                <c:pt idx="2">
                  <c:v>2.63</c:v>
                </c:pt>
                <c:pt idx="3">
                  <c:v>2.13</c:v>
                </c:pt>
                <c:pt idx="4">
                  <c:v>2.39</c:v>
                </c:pt>
                <c:pt idx="5">
                  <c:v>2.1800000000000002</c:v>
                </c:pt>
                <c:pt idx="6">
                  <c:v>2.0699999999999998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18-43FC-A04B-40B69D406E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Ломоносовский район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Задание 1</c:v>
                </c:pt>
                <c:pt idx="1">
                  <c:v>Задание 2</c:v>
                </c:pt>
                <c:pt idx="2">
                  <c:v>Задание 3</c:v>
                </c:pt>
                <c:pt idx="3">
                  <c:v>Задание 4</c:v>
                </c:pt>
                <c:pt idx="4">
                  <c:v>Задание 5</c:v>
                </c:pt>
                <c:pt idx="5">
                  <c:v>Задание 6</c:v>
                </c:pt>
                <c:pt idx="6">
                  <c:v>Задание 7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1.98</c:v>
                </c:pt>
                <c:pt idx="1">
                  <c:v>2.42</c:v>
                </c:pt>
                <c:pt idx="2">
                  <c:v>2.64</c:v>
                </c:pt>
                <c:pt idx="3">
                  <c:v>2.09</c:v>
                </c:pt>
                <c:pt idx="4">
                  <c:v>2.44</c:v>
                </c:pt>
                <c:pt idx="5">
                  <c:v>2.06</c:v>
                </c:pt>
                <c:pt idx="6">
                  <c:v>1.96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18-43FC-A04B-40B69D406E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492992"/>
        <c:axId val="33494528"/>
      </c:barChart>
      <c:catAx>
        <c:axId val="334929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3494528"/>
        <c:crosses val="autoZero"/>
        <c:auto val="1"/>
        <c:lblAlgn val="ctr"/>
        <c:lblOffset val="100"/>
        <c:noMultiLvlLbl val="0"/>
      </c:catAx>
      <c:valAx>
        <c:axId val="33494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4929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Ленинградская область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Средний балл 2018</c:v>
                </c:pt>
                <c:pt idx="1">
                  <c:v>Средний балл 2019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15.76</c:v>
                </c:pt>
                <c:pt idx="1">
                  <c:v>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D3-4915-A1AD-1ECC4846AA8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Ломоносовский район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Средний балл 2018</c:v>
                </c:pt>
                <c:pt idx="1">
                  <c:v>Средний балл 2019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15.54</c:v>
                </c:pt>
                <c:pt idx="1">
                  <c:v>15.6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D3-4915-A1AD-1ECC4846AA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507968"/>
        <c:axId val="33530240"/>
      </c:barChart>
      <c:catAx>
        <c:axId val="33507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3530240"/>
        <c:crosses val="autoZero"/>
        <c:auto val="1"/>
        <c:lblAlgn val="ctr"/>
        <c:lblOffset val="100"/>
        <c:noMultiLvlLbl val="0"/>
      </c:catAx>
      <c:valAx>
        <c:axId val="33530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5079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175351" cy="33123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Анализ стартовой диагностической работы обучающихся первых классов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5949280"/>
            <a:ext cx="6400800" cy="68111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2019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3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/>
          <a:lstStyle/>
          <a:p>
            <a:r>
              <a:rPr lang="ru-RU" dirty="0"/>
              <a:t>Обеспечить взаимодействие специалистов дошкольных и  школьных общеобразовательных организаций   на муниципальном уровне для обеспечения преемственности и непрерывности образовательного процесса в ДОУ и начальной школе.</a:t>
            </a:r>
            <a:endParaRPr lang="ru-RU" dirty="0" smtClean="0"/>
          </a:p>
          <a:p>
            <a:r>
              <a:rPr lang="ru-RU" dirty="0" smtClean="0"/>
              <a:t>Выстроить </a:t>
            </a:r>
            <a:r>
              <a:rPr lang="ru-RU" dirty="0"/>
              <a:t>систему индивидуальной психолого-педагогической и логопедической  помощи и поддержки обучающихся с низким  уровнем стартовых базовых </a:t>
            </a:r>
            <a:r>
              <a:rPr lang="ru-RU" dirty="0" smtClean="0"/>
              <a:t>навыков.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Предложения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1010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772816"/>
            <a:ext cx="8064895" cy="4353347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Цель диагностики: </a:t>
            </a:r>
            <a:r>
              <a:rPr lang="ru-RU" dirty="0" smtClean="0"/>
              <a:t>выявление </a:t>
            </a:r>
            <a:r>
              <a:rPr lang="ru-RU" dirty="0"/>
              <a:t>уровня </a:t>
            </a:r>
            <a:r>
              <a:rPr lang="ru-RU" dirty="0" err="1"/>
              <a:t>сформированности</a:t>
            </a:r>
            <a:r>
              <a:rPr lang="ru-RU" dirty="0"/>
              <a:t> предпосылок к обучению грамоте и математике у первоклассников на первоначальном этапе </a:t>
            </a:r>
            <a:r>
              <a:rPr lang="ru-RU" dirty="0" smtClean="0"/>
              <a:t>обучения</a:t>
            </a:r>
          </a:p>
          <a:p>
            <a:r>
              <a:rPr lang="ru-RU" b="1" dirty="0" smtClean="0"/>
              <a:t>Диагностический комплекс: </a:t>
            </a:r>
            <a:r>
              <a:rPr lang="ru-RU" dirty="0"/>
              <a:t>«Беседы с учителем: Методика обучения: 1 класс общеобразовательных учреждений»/ Под ред. Л.Е. </a:t>
            </a:r>
            <a:r>
              <a:rPr lang="ru-RU" dirty="0" err="1"/>
              <a:t>Журовой</a:t>
            </a:r>
            <a:r>
              <a:rPr lang="ru-RU" dirty="0"/>
              <a:t>. — 2_е изд., </a:t>
            </a:r>
            <a:r>
              <a:rPr lang="ru-RU" dirty="0" err="1"/>
              <a:t>перераб</a:t>
            </a:r>
            <a:r>
              <a:rPr lang="ru-RU" dirty="0"/>
              <a:t>. и доп. — М.: </a:t>
            </a:r>
            <a:r>
              <a:rPr lang="ru-RU" dirty="0" err="1"/>
              <a:t>Вентана_Граф</a:t>
            </a:r>
            <a:r>
              <a:rPr lang="ru-RU" dirty="0"/>
              <a:t>, 2005. —с. 39- </a:t>
            </a:r>
            <a:r>
              <a:rPr lang="ru-RU" dirty="0" smtClean="0"/>
              <a:t>59</a:t>
            </a:r>
          </a:p>
          <a:p>
            <a:r>
              <a:rPr lang="ru-RU" b="1" dirty="0" smtClean="0"/>
              <a:t>Дата проведения исследования: </a:t>
            </a:r>
            <a:r>
              <a:rPr lang="ru-RU" dirty="0" smtClean="0"/>
              <a:t>октябрь 2019</a:t>
            </a:r>
          </a:p>
          <a:p>
            <a:r>
              <a:rPr lang="ru-RU" b="1" dirty="0" smtClean="0"/>
              <a:t>Количество обучающихся:</a:t>
            </a:r>
            <a:r>
              <a:rPr lang="ru-RU" b="1" dirty="0"/>
              <a:t> </a:t>
            </a:r>
            <a:r>
              <a:rPr lang="ru-RU" dirty="0" smtClean="0"/>
              <a:t>17974 человека из </a:t>
            </a:r>
            <a:r>
              <a:rPr lang="ru-RU" dirty="0"/>
              <a:t>329 школ </a:t>
            </a:r>
            <a:r>
              <a:rPr lang="ru-RU" dirty="0" smtClean="0"/>
              <a:t>Ленинградской области, </a:t>
            </a:r>
            <a:r>
              <a:rPr lang="ru-RU" dirty="0"/>
              <a:t>в том числе 635 обучающихся из 15 школ Ломоносовского района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Исходные данные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950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2365939"/>
              </p:ext>
            </p:extLst>
          </p:nvPr>
        </p:nvGraphicFramePr>
        <p:xfrm>
          <a:off x="871538" y="2674938"/>
          <a:ext cx="7408863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9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96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Уровни выполнения работы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Количество учеников  в Ленинградской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baseline="0" dirty="0" smtClean="0"/>
                        <a:t>области, %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Количество учеников в Ломоносовском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baseline="0" dirty="0" smtClean="0"/>
                        <a:t>районе, %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Низкий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11,97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12,03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Средний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51,02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48,8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Высокий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37,01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39,17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 диагностики</a:t>
            </a:r>
          </a:p>
        </p:txBody>
      </p:sp>
    </p:spTree>
    <p:extLst>
      <p:ext uri="{BB962C8B-B14F-4D97-AF65-F5344CB8AC3E}">
        <p14:creationId xmlns:p14="http://schemas.microsoft.com/office/powerpoint/2010/main" val="392706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22520"/>
          </a:xfrm>
        </p:spPr>
        <p:txBody>
          <a:bodyPr>
            <a:noAutofit/>
          </a:bodyPr>
          <a:lstStyle/>
          <a:p>
            <a:r>
              <a:rPr lang="ru-RU" sz="2600" b="1" dirty="0" smtClean="0"/>
              <a:t>Процентное распределение </a:t>
            </a:r>
            <a:r>
              <a:rPr lang="ru-RU" sz="2600" b="1" dirty="0"/>
              <a:t>первоклассников </a:t>
            </a:r>
            <a:r>
              <a:rPr lang="ru-RU" sz="2600" b="1" dirty="0" smtClean="0"/>
              <a:t>Ломоносовского района и Ленинградской </a:t>
            </a:r>
            <a:r>
              <a:rPr lang="ru-RU" sz="2600" b="1" dirty="0"/>
              <a:t>области по уровням выполнения стартовой диагностической  </a:t>
            </a:r>
            <a:r>
              <a:rPr lang="ru-RU" sz="2600" b="1" dirty="0" smtClean="0"/>
              <a:t>работы</a:t>
            </a:r>
            <a:endParaRPr lang="ru-RU" sz="26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7166238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648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600" b="1" dirty="0" smtClean="0"/>
              <a:t>Средние показатели (в баллах) по каждому заданию в Ленинградской области и Ломоносовском районе</a:t>
            </a:r>
            <a:endParaRPr lang="ru-RU" sz="2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558571"/>
              </p:ext>
            </p:extLst>
          </p:nvPr>
        </p:nvGraphicFramePr>
        <p:xfrm>
          <a:off x="871538" y="2204864"/>
          <a:ext cx="7516886" cy="3921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16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600" b="1" dirty="0" smtClean="0"/>
              <a:t>Средние показатели выполнения заданий (в баллах) за всю работу в Ленинградской области и Ломоносовском районе в сравнении с прошлым годом</a:t>
            </a:r>
            <a:endParaRPr lang="ru-RU" sz="26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2212144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913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/>
          <a:lstStyle/>
          <a:p>
            <a:r>
              <a:rPr lang="ru-RU" dirty="0"/>
              <a:t>З</a:t>
            </a:r>
            <a:r>
              <a:rPr lang="ru-RU" dirty="0" smtClean="0"/>
              <a:t>начительное  </a:t>
            </a:r>
            <a:r>
              <a:rPr lang="ru-RU" dirty="0"/>
              <a:t>большинство первоклассников 15812 человек </a:t>
            </a:r>
            <a:r>
              <a:rPr lang="ru-RU" b="1" dirty="0"/>
              <a:t>(87, 97%)</a:t>
            </a:r>
            <a:r>
              <a:rPr lang="ru-RU" dirty="0"/>
              <a:t> показали достаточный (высокий и средний)  уровень готовности к обучению грамоте и математике. Для этих учащихся необходимы психолого-педагогические условия, способствующие  поддержанию и развития интеллектуального, личностного и творческого потенциала с целью сохранения  высокого уровня мотивации к обучению.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8033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 fontScale="92500"/>
          </a:bodyPr>
          <a:lstStyle/>
          <a:p>
            <a:r>
              <a:rPr lang="ru-RU" dirty="0"/>
              <a:t>2162 обучающихся  (</a:t>
            </a:r>
            <a:r>
              <a:rPr lang="ru-RU" b="1" dirty="0"/>
              <a:t>12,03%) </a:t>
            </a:r>
            <a:r>
              <a:rPr lang="ru-RU" dirty="0"/>
              <a:t> показали низкий уровень </a:t>
            </a:r>
            <a:r>
              <a:rPr lang="ru-RU" dirty="0" err="1"/>
              <a:t>сформированности</a:t>
            </a:r>
            <a:r>
              <a:rPr lang="ru-RU" dirty="0"/>
              <a:t> предпосылок к обучению математике, чтению и письму</a:t>
            </a:r>
            <a:r>
              <a:rPr lang="ru-RU" dirty="0" smtClean="0"/>
              <a:t>. </a:t>
            </a:r>
            <a:r>
              <a:rPr lang="ru-RU" dirty="0"/>
              <a:t>Эти дети нуждаются в индивидуальной диагностике, направленной на определение дальнейших путей развития каждого ребенка и определение направлений оказания индивидуальной помощи каждому обучающемуся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 сравнению с прошлым годом доля </a:t>
            </a:r>
            <a:r>
              <a:rPr lang="ru-RU" dirty="0"/>
              <a:t>учащихся с низким уровнем общей готовности к </a:t>
            </a:r>
            <a:r>
              <a:rPr lang="ru-RU" dirty="0" smtClean="0"/>
              <a:t>обучению выросла с 8,81 % в 2018 до 12, 02 </a:t>
            </a:r>
            <a:r>
              <a:rPr lang="ru-RU" dirty="0"/>
              <a:t>% </a:t>
            </a:r>
            <a:r>
              <a:rPr lang="ru-RU" dirty="0" smtClean="0"/>
              <a:t>в 2019 от </a:t>
            </a:r>
            <a:r>
              <a:rPr lang="ru-RU" dirty="0"/>
              <a:t>общего </a:t>
            </a:r>
            <a:r>
              <a:rPr lang="ru-RU" dirty="0" smtClean="0"/>
              <a:t>числа первоклассников.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1298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/>
          <a:lstStyle/>
          <a:p>
            <a:r>
              <a:rPr lang="ru-RU" dirty="0" smtClean="0"/>
              <a:t>Увеличение </a:t>
            </a:r>
            <a:r>
              <a:rPr lang="ru-RU" dirty="0"/>
              <a:t>в общеобразовательных школах количества первоклассников с ограниченными возможностями </a:t>
            </a:r>
            <a:r>
              <a:rPr lang="ru-RU" dirty="0" smtClean="0"/>
              <a:t>здоровья.</a:t>
            </a:r>
          </a:p>
          <a:p>
            <a:r>
              <a:rPr lang="ru-RU" dirty="0" smtClean="0"/>
              <a:t>Недостаточное взаимодействие специалистов дошкольных и школьных общеобразовательных организаций для обеспечения преемственности и непрерывности образовательного процесса в дошкольных образовательных организациях и начальной школе.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Возможные причины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25131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151</TotalTime>
  <Words>383</Words>
  <Application>Microsoft Office PowerPoint</Application>
  <PresentationFormat>Экран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Candara</vt:lpstr>
      <vt:lpstr>Symbol</vt:lpstr>
      <vt:lpstr>Волна</vt:lpstr>
      <vt:lpstr>Анализ стартовой диагностической работы обучающихся первых классов </vt:lpstr>
      <vt:lpstr>Исходные данные</vt:lpstr>
      <vt:lpstr>Результаты диагностики</vt:lpstr>
      <vt:lpstr>Процентное распределение первоклассников Ломоносовского района и Ленинградской области по уровням выполнения стартовой диагностической  работы</vt:lpstr>
      <vt:lpstr>Средние показатели (в баллах) по каждому заданию в Ленинградской области и Ломоносовском районе</vt:lpstr>
      <vt:lpstr>Средние показатели выполнения заданий (в баллах) за всю работу в Ленинградской области и Ломоносовском районе в сравнении с прошлым годом</vt:lpstr>
      <vt:lpstr>Выводы</vt:lpstr>
      <vt:lpstr>Выводы</vt:lpstr>
      <vt:lpstr>Возможные причины</vt:lpstr>
      <vt:lpstr>Предложения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стартовой диагностической работы обучающихся первых классов </dc:title>
  <dc:creator>Олеся</dc:creator>
  <cp:lastModifiedBy>spec1</cp:lastModifiedBy>
  <cp:revision>22</cp:revision>
  <dcterms:created xsi:type="dcterms:W3CDTF">2019-12-16T14:03:25Z</dcterms:created>
  <dcterms:modified xsi:type="dcterms:W3CDTF">2019-12-19T07:51:49Z</dcterms:modified>
</cp:coreProperties>
</file>