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59" r:id="rId4"/>
    <p:sldId id="325" r:id="rId5"/>
    <p:sldId id="286" r:id="rId6"/>
    <p:sldId id="326" r:id="rId7"/>
    <p:sldId id="304" r:id="rId8"/>
    <p:sldId id="327" r:id="rId9"/>
    <p:sldId id="309" r:id="rId10"/>
    <p:sldId id="311" r:id="rId11"/>
    <p:sldId id="328" r:id="rId12"/>
    <p:sldId id="293" r:id="rId13"/>
    <p:sldId id="296" r:id="rId14"/>
    <p:sldId id="329" r:id="rId15"/>
    <p:sldId id="294" r:id="rId16"/>
    <p:sldId id="288" r:id="rId17"/>
    <p:sldId id="299" r:id="rId18"/>
    <p:sldId id="298" r:id="rId19"/>
    <p:sldId id="300" r:id="rId20"/>
    <p:sldId id="305" r:id="rId21"/>
    <p:sldId id="323" r:id="rId22"/>
    <p:sldId id="258" r:id="rId23"/>
    <p:sldId id="321" r:id="rId24"/>
    <p:sldId id="313" r:id="rId25"/>
    <p:sldId id="322" r:id="rId26"/>
    <p:sldId id="307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A1EAC3C4-CC7B-FD4C-8050-8094E8E28738}">
          <p14:sldIdLst>
            <p14:sldId id="256"/>
            <p14:sldId id="285"/>
            <p14:sldId id="259"/>
            <p14:sldId id="325"/>
            <p14:sldId id="286"/>
            <p14:sldId id="326"/>
            <p14:sldId id="304"/>
            <p14:sldId id="327"/>
            <p14:sldId id="309"/>
            <p14:sldId id="311"/>
            <p14:sldId id="328"/>
            <p14:sldId id="293"/>
            <p14:sldId id="296"/>
            <p14:sldId id="329"/>
            <p14:sldId id="294"/>
            <p14:sldId id="288"/>
            <p14:sldId id="299"/>
            <p14:sldId id="298"/>
            <p14:sldId id="300"/>
            <p14:sldId id="305"/>
            <p14:sldId id="323"/>
            <p14:sldId id="258"/>
            <p14:sldId id="321"/>
            <p14:sldId id="313"/>
            <p14:sldId id="322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9254E2-B3BC-490C-9E63-97B807001B97}">
  <a:tblStyle styleId="{369254E2-B3BC-490C-9E63-97B807001B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833974500891101"/>
          <c:y val="5.9041965839471099E-3"/>
          <c:w val="0.55403656023548198"/>
          <c:h val="0.9053192677949529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833974500891101"/>
          <c:y val="5.9041965839471099E-3"/>
          <c:w val="0.55403656023548198"/>
          <c:h val="0.9053192677949529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3E3C17-D399-0A4F-9B62-A6D26705F193}" type="doc">
      <dgm:prSet loTypeId="urn:microsoft.com/office/officeart/2008/layout/BubblePictur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85942-4C11-7B40-91F3-E882EEE8AEDB}">
      <dgm:prSet phldrT="[Текст]"/>
      <dgm:spPr/>
      <dgm:t>
        <a:bodyPr/>
        <a:lstStyle/>
        <a:p>
          <a:r>
            <a:rPr lang="ru-RU" dirty="0" smtClean="0"/>
            <a:t>Всероссийская олимпиада школьников (ВсОШ)</a:t>
          </a:r>
          <a:endParaRPr lang="ru-RU" dirty="0"/>
        </a:p>
      </dgm:t>
    </dgm:pt>
    <dgm:pt modelId="{BE826ECA-2731-5341-9344-984F359E4461}" type="parTrans" cxnId="{90EEACD7-60EB-0F4D-8971-7745883159A3}">
      <dgm:prSet/>
      <dgm:spPr/>
      <dgm:t>
        <a:bodyPr/>
        <a:lstStyle/>
        <a:p>
          <a:endParaRPr lang="ru-RU"/>
        </a:p>
      </dgm:t>
    </dgm:pt>
    <dgm:pt modelId="{E1F0BA30-850B-FA4D-A62F-799322BE9F7B}" type="sibTrans" cxnId="{90EEACD7-60EB-0F4D-8971-7745883159A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ru-RU"/>
        </a:p>
      </dgm:t>
    </dgm:pt>
    <dgm:pt modelId="{993F85B5-4BFF-594F-9A8A-DBAC0590985C}">
      <dgm:prSet phldrT="[Текст]"/>
      <dgm:spPr/>
      <dgm:t>
        <a:bodyPr/>
        <a:lstStyle/>
        <a:p>
          <a:r>
            <a:rPr lang="ru-RU" dirty="0" smtClean="0"/>
            <a:t>УТС и </a:t>
          </a:r>
          <a:r>
            <a:rPr lang="ru-RU" smtClean="0"/>
            <a:t>очные сессии </a:t>
          </a:r>
          <a:r>
            <a:rPr lang="ru-RU" dirty="0" smtClean="0"/>
            <a:t>Центр «Интеллект»</a:t>
          </a:r>
          <a:endParaRPr lang="ru-RU" dirty="0"/>
        </a:p>
      </dgm:t>
    </dgm:pt>
    <dgm:pt modelId="{E89B9708-F393-7946-AAFF-5EEF6049B19F}" type="parTrans" cxnId="{85CC2794-FBF0-6340-9E01-BB58D86BAECE}">
      <dgm:prSet/>
      <dgm:spPr/>
      <dgm:t>
        <a:bodyPr/>
        <a:lstStyle/>
        <a:p>
          <a:endParaRPr lang="ru-RU"/>
        </a:p>
      </dgm:t>
    </dgm:pt>
    <dgm:pt modelId="{102E76F6-DE76-7C4D-8313-46C25DD92C37}" type="sibTrans" cxnId="{85CC2794-FBF0-6340-9E01-BB58D86BAECE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B92F72E-BFE5-904A-928C-25DE091443A1}">
      <dgm:prSet phldrT="[Текст]"/>
      <dgm:spPr/>
      <dgm:t>
        <a:bodyPr/>
        <a:lstStyle/>
        <a:p>
          <a:r>
            <a:rPr lang="ru-RU" dirty="0" smtClean="0"/>
            <a:t>Региональные олимпиады школьников (РОШ)</a:t>
          </a:r>
          <a:endParaRPr lang="ru-RU" dirty="0"/>
        </a:p>
      </dgm:t>
    </dgm:pt>
    <dgm:pt modelId="{A118E03D-00AB-5542-BCBA-C125AC69B317}" type="parTrans" cxnId="{6E0913EA-1A0F-4B47-BF38-F1FA94DDA817}">
      <dgm:prSet/>
      <dgm:spPr/>
      <dgm:t>
        <a:bodyPr/>
        <a:lstStyle/>
        <a:p>
          <a:endParaRPr lang="ru-RU"/>
        </a:p>
      </dgm:t>
    </dgm:pt>
    <dgm:pt modelId="{A2728AFC-6851-104A-B069-3567ED681709}" type="sibTrans" cxnId="{6E0913EA-1A0F-4B47-BF38-F1FA94DDA817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F41026F-E4B2-3445-9C79-259CA9CEF2F6}">
      <dgm:prSet phldrT="[Текст]"/>
      <dgm:spPr/>
      <dgm:t>
        <a:bodyPr/>
        <a:lstStyle/>
        <a:p>
          <a:r>
            <a:rPr lang="ru-RU" dirty="0" smtClean="0"/>
            <a:t>Малая областная олимпиада</a:t>
          </a:r>
          <a:endParaRPr lang="ru-RU" dirty="0"/>
        </a:p>
      </dgm:t>
    </dgm:pt>
    <dgm:pt modelId="{161B3CC6-4F62-3140-A686-E8FA1981B849}" type="parTrans" cxnId="{C8859102-4D2C-1545-86B9-40F6111FBE90}">
      <dgm:prSet/>
      <dgm:spPr/>
      <dgm:t>
        <a:bodyPr/>
        <a:lstStyle/>
        <a:p>
          <a:endParaRPr lang="ru-RU"/>
        </a:p>
      </dgm:t>
    </dgm:pt>
    <dgm:pt modelId="{99DFA10D-8E46-624F-A921-788A065C2C82}" type="sibTrans" cxnId="{C8859102-4D2C-1545-86B9-40F6111FBE90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352B894-6BCB-F74C-A9BE-24D483DAF167}" type="pres">
      <dgm:prSet presAssocID="{C43E3C17-D399-0A4F-9B62-A6D26705F193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ru-RU"/>
        </a:p>
      </dgm:t>
    </dgm:pt>
    <dgm:pt modelId="{296EBD8E-0F18-E446-9A0F-106D74EC1B22}" type="pres">
      <dgm:prSet presAssocID="{E1C85942-4C11-7B40-91F3-E882EEE8AEDB}" presName="parent_text_1" presStyleLbl="revTx" presStyleIdx="0" presStyleCnt="4" custScaleX="113147" custLinFactNeighborX="-1342" custLinFactNeighborY="-659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2785F-14D3-EF42-9D6C-D6F0CD303383}" type="pres">
      <dgm:prSet presAssocID="{E1C85942-4C11-7B40-91F3-E882EEE8AEDB}" presName="image_accent_1" presStyleCnt="0"/>
      <dgm:spPr/>
    </dgm:pt>
    <dgm:pt modelId="{FA0E27D0-9930-014E-AD29-CFD1A386A671}" type="pres">
      <dgm:prSet presAssocID="{E1C85942-4C11-7B40-91F3-E882EEE8AEDB}" presName="imageAccentRepeatNode" presStyleLbl="alignNode1" presStyleIdx="0" presStyleCnt="8" custScaleX="137232" custScaleY="133658" custLinFactNeighborX="-63936" custLinFactNeighborY="-20571"/>
      <dgm:spPr/>
    </dgm:pt>
    <dgm:pt modelId="{D62E1EFB-3C76-5043-8433-A499C1E89CB9}" type="pres">
      <dgm:prSet presAssocID="{E1C85942-4C11-7B40-91F3-E882EEE8AEDB}" presName="accent_1" presStyleLbl="alignNode1" presStyleIdx="1" presStyleCnt="8" custLinFactX="77518" custLinFactY="200000" custLinFactNeighborX="100000" custLinFactNeighborY="224460"/>
      <dgm:spPr/>
    </dgm:pt>
    <dgm:pt modelId="{9B4A583F-AF03-CB43-9E03-A950B740244D}" type="pres">
      <dgm:prSet presAssocID="{E1F0BA30-850B-FA4D-A62F-799322BE9F7B}" presName="image_1" presStyleCnt="0"/>
      <dgm:spPr/>
    </dgm:pt>
    <dgm:pt modelId="{DB1A0DD3-0C6B-0D40-97AD-93825A8B9962}" type="pres">
      <dgm:prSet presAssocID="{E1F0BA30-850B-FA4D-A62F-799322BE9F7B}" presName="imageRepeatNode" presStyleLbl="fgImgPlace1" presStyleIdx="0" presStyleCnt="4" custScaleX="143069" custScaleY="143673" custLinFactNeighborX="-69712" custLinFactNeighborY="-22350"/>
      <dgm:spPr/>
      <dgm:t>
        <a:bodyPr/>
        <a:lstStyle/>
        <a:p>
          <a:endParaRPr lang="ru-RU"/>
        </a:p>
      </dgm:t>
    </dgm:pt>
    <dgm:pt modelId="{90A44545-4395-7A48-8CC8-E56F3EC78BAD}" type="pres">
      <dgm:prSet presAssocID="{993F85B5-4BFF-594F-9A8A-DBAC0590985C}" presName="parent_text_2" presStyleLbl="revTx" presStyleIdx="1" presStyleCnt="4" custLinFactNeighborY="41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7C8F7-147D-394F-81E3-5A57D6BB3714}" type="pres">
      <dgm:prSet presAssocID="{993F85B5-4BFF-594F-9A8A-DBAC0590985C}" presName="image_accent_2" presStyleCnt="0"/>
      <dgm:spPr/>
    </dgm:pt>
    <dgm:pt modelId="{5D2991EC-B9A4-C740-8FE3-6EB59FDD2A7D}" type="pres">
      <dgm:prSet presAssocID="{993F85B5-4BFF-594F-9A8A-DBAC0590985C}" presName="imageAccentRepeatNode" presStyleLbl="alignNode1" presStyleIdx="2" presStyleCnt="8" custLinFactNeighborX="-8420" custLinFactNeighborY="45371"/>
      <dgm:spPr/>
    </dgm:pt>
    <dgm:pt modelId="{298A7059-608E-2740-AFFA-D0BCEC5FCE13}" type="pres">
      <dgm:prSet presAssocID="{102E76F6-DE76-7C4D-8313-46C25DD92C37}" presName="image_2" presStyleCnt="0"/>
      <dgm:spPr/>
    </dgm:pt>
    <dgm:pt modelId="{262208BC-99D3-E141-8320-71D0A59910CF}" type="pres">
      <dgm:prSet presAssocID="{102E76F6-DE76-7C4D-8313-46C25DD92C37}" presName="imageRepeatNode" presStyleLbl="fgImgPlace1" presStyleIdx="1" presStyleCnt="4" custScaleX="94596" custScaleY="97704" custLinFactNeighborX="-9548" custLinFactNeighborY="49482"/>
      <dgm:spPr/>
      <dgm:t>
        <a:bodyPr/>
        <a:lstStyle/>
        <a:p>
          <a:endParaRPr lang="ru-RU"/>
        </a:p>
      </dgm:t>
    </dgm:pt>
    <dgm:pt modelId="{7C4C4090-9975-C84A-B19D-D09DE4B0C94D}" type="pres">
      <dgm:prSet presAssocID="{4B92F72E-BFE5-904A-928C-25DE091443A1}" presName="image_accent_3" presStyleCnt="0"/>
      <dgm:spPr/>
    </dgm:pt>
    <dgm:pt modelId="{205B4BC2-34A0-4342-B164-D7792467CA67}" type="pres">
      <dgm:prSet presAssocID="{4B92F72E-BFE5-904A-928C-25DE091443A1}" presName="imageAccentRepeatNode" presStyleLbl="alignNode1" presStyleIdx="3" presStyleCnt="8" custLinFactNeighborX="-27229" custLinFactNeighborY="29717"/>
      <dgm:spPr/>
      <dgm:t>
        <a:bodyPr/>
        <a:lstStyle/>
        <a:p>
          <a:endParaRPr lang="ru-RU"/>
        </a:p>
      </dgm:t>
    </dgm:pt>
    <dgm:pt modelId="{5827C7BB-24F3-C64C-B8DF-DCC28392E681}" type="pres">
      <dgm:prSet presAssocID="{4B92F72E-BFE5-904A-928C-25DE091443A1}" presName="parent_text_3" presStyleLbl="revTx" presStyleIdx="2" presStyleCnt="4" custScaleX="110936" custScaleY="118163" custLinFactNeighborX="-6708" custLinFactNeighborY="32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7609D-BCB2-0643-AB9C-360DC0FD9224}" type="pres">
      <dgm:prSet presAssocID="{4B92F72E-BFE5-904A-928C-25DE091443A1}" presName="accent_2" presStyleLbl="alignNode1" presStyleIdx="4" presStyleCnt="8" custScaleX="133881" custScaleY="56949" custLinFactY="100000" custLinFactNeighborX="-56087" custLinFactNeighborY="155644"/>
      <dgm:spPr/>
    </dgm:pt>
    <dgm:pt modelId="{4B8D056E-0BF6-C446-B975-2B4D2CA75D71}" type="pres">
      <dgm:prSet presAssocID="{4B92F72E-BFE5-904A-928C-25DE091443A1}" presName="accent_3" presStyleLbl="alignNode1" presStyleIdx="5" presStyleCnt="8" custScaleX="154114" custScaleY="20631" custLinFactX="-200000" custLinFactY="500000" custLinFactNeighborX="-254455" custLinFactNeighborY="564442"/>
      <dgm:spPr/>
      <dgm:t>
        <a:bodyPr/>
        <a:lstStyle/>
        <a:p>
          <a:endParaRPr lang="ru-RU"/>
        </a:p>
      </dgm:t>
    </dgm:pt>
    <dgm:pt modelId="{981FED4D-1EF1-A647-B6E7-3D069CAE5A80}" type="pres">
      <dgm:prSet presAssocID="{A2728AFC-6851-104A-B069-3567ED681709}" presName="image_3" presStyleCnt="0"/>
      <dgm:spPr/>
    </dgm:pt>
    <dgm:pt modelId="{8C150A58-666D-2C44-9B19-4064B18F86E8}" type="pres">
      <dgm:prSet presAssocID="{A2728AFC-6851-104A-B069-3567ED681709}" presName="imageRepeatNode" presStyleLbl="fgImgPlace1" presStyleIdx="2" presStyleCnt="4" custLinFactNeighborX="-29415" custLinFactNeighborY="31939"/>
      <dgm:spPr/>
      <dgm:t>
        <a:bodyPr/>
        <a:lstStyle/>
        <a:p>
          <a:endParaRPr lang="ru-RU"/>
        </a:p>
      </dgm:t>
    </dgm:pt>
    <dgm:pt modelId="{BA88831C-ED18-D142-B490-E981C1947FA4}" type="pres">
      <dgm:prSet presAssocID="{CF41026F-E4B2-3445-9C79-259CA9CEF2F6}" presName="image_accent_4" presStyleCnt="0"/>
      <dgm:spPr/>
    </dgm:pt>
    <dgm:pt modelId="{679D711E-FDA9-9D47-B2B9-EB1AD0507764}" type="pres">
      <dgm:prSet presAssocID="{CF41026F-E4B2-3445-9C79-259CA9CEF2F6}" presName="imageAccentRepeatNode" presStyleLbl="alignNode1" presStyleIdx="6" presStyleCnt="8" custLinFactNeighborX="16934" custLinFactNeighborY="47977"/>
      <dgm:spPr/>
    </dgm:pt>
    <dgm:pt modelId="{47EF5938-CFBC-CE43-862A-B2400E1CC7C0}" type="pres">
      <dgm:prSet presAssocID="{CF41026F-E4B2-3445-9C79-259CA9CEF2F6}" presName="parent_text_4" presStyleLbl="revTx" presStyleIdx="3" presStyleCnt="4" custLinFactNeighborX="9392" custLinFactNeighborY="60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797D5-1522-364A-B92D-17D51734F87D}" type="pres">
      <dgm:prSet presAssocID="{CF41026F-E4B2-3445-9C79-259CA9CEF2F6}" presName="accent_4" presStyleLbl="alignNode1" presStyleIdx="7" presStyleCnt="8" custFlipVert="1" custFlipHor="1" custScaleX="148231" custScaleY="26071" custLinFactX="-100000" custLinFactY="-400000" custLinFactNeighborX="-193666" custLinFactNeighborY="-449852"/>
      <dgm:spPr/>
    </dgm:pt>
    <dgm:pt modelId="{A619A3A5-BAB5-504F-AD65-949AF5191B0D}" type="pres">
      <dgm:prSet presAssocID="{99DFA10D-8E46-624F-A921-788A065C2C82}" presName="image_4" presStyleCnt="0"/>
      <dgm:spPr/>
    </dgm:pt>
    <dgm:pt modelId="{3E24E446-BA81-7546-B09B-3440D42F4B76}" type="pres">
      <dgm:prSet presAssocID="{99DFA10D-8E46-624F-A921-788A065C2C82}" presName="imageRepeatNode" presStyleLbl="fgImgPlace1" presStyleIdx="3" presStyleCnt="4" custLinFactNeighborX="18578" custLinFactNeighborY="54299"/>
      <dgm:spPr/>
      <dgm:t>
        <a:bodyPr/>
        <a:lstStyle/>
        <a:p>
          <a:endParaRPr lang="ru-RU"/>
        </a:p>
      </dgm:t>
    </dgm:pt>
  </dgm:ptLst>
  <dgm:cxnLst>
    <dgm:cxn modelId="{D3E4AE64-E812-754E-A384-5510CADAF289}" type="presOf" srcId="{E1F0BA30-850B-FA4D-A62F-799322BE9F7B}" destId="{DB1A0DD3-0C6B-0D40-97AD-93825A8B9962}" srcOrd="0" destOrd="0" presId="urn:microsoft.com/office/officeart/2008/layout/BubblePictureList"/>
    <dgm:cxn modelId="{90EEACD7-60EB-0F4D-8971-7745883159A3}" srcId="{C43E3C17-D399-0A4F-9B62-A6D26705F193}" destId="{E1C85942-4C11-7B40-91F3-E882EEE8AEDB}" srcOrd="0" destOrd="0" parTransId="{BE826ECA-2731-5341-9344-984F359E4461}" sibTransId="{E1F0BA30-850B-FA4D-A62F-799322BE9F7B}"/>
    <dgm:cxn modelId="{C8859102-4D2C-1545-86B9-40F6111FBE90}" srcId="{C43E3C17-D399-0A4F-9B62-A6D26705F193}" destId="{CF41026F-E4B2-3445-9C79-259CA9CEF2F6}" srcOrd="3" destOrd="0" parTransId="{161B3CC6-4F62-3140-A686-E8FA1981B849}" sibTransId="{99DFA10D-8E46-624F-A921-788A065C2C82}"/>
    <dgm:cxn modelId="{912EE1F4-C2CA-C648-99D4-7C36443945E9}" type="presOf" srcId="{A2728AFC-6851-104A-B069-3567ED681709}" destId="{8C150A58-666D-2C44-9B19-4064B18F86E8}" srcOrd="0" destOrd="0" presId="urn:microsoft.com/office/officeart/2008/layout/BubblePictureList"/>
    <dgm:cxn modelId="{4CA3FF11-814B-0E4B-A69E-F7111D629F4D}" type="presOf" srcId="{4B92F72E-BFE5-904A-928C-25DE091443A1}" destId="{5827C7BB-24F3-C64C-B8DF-DCC28392E681}" srcOrd="0" destOrd="0" presId="urn:microsoft.com/office/officeart/2008/layout/BubblePictureList"/>
    <dgm:cxn modelId="{2044E525-1FB7-CC44-B98B-B2476902D5F7}" type="presOf" srcId="{99DFA10D-8E46-624F-A921-788A065C2C82}" destId="{3E24E446-BA81-7546-B09B-3440D42F4B76}" srcOrd="0" destOrd="0" presId="urn:microsoft.com/office/officeart/2008/layout/BubblePictureList"/>
    <dgm:cxn modelId="{9EFBC2F6-8D7F-C540-BAC0-050F86F0C0F5}" type="presOf" srcId="{C43E3C17-D399-0A4F-9B62-A6D26705F193}" destId="{3352B894-6BCB-F74C-A9BE-24D483DAF167}" srcOrd="0" destOrd="0" presId="urn:microsoft.com/office/officeart/2008/layout/BubblePictureList"/>
    <dgm:cxn modelId="{DC1D3FFD-FDB0-0043-A3FB-C938EA154750}" type="presOf" srcId="{102E76F6-DE76-7C4D-8313-46C25DD92C37}" destId="{262208BC-99D3-E141-8320-71D0A59910CF}" srcOrd="0" destOrd="0" presId="urn:microsoft.com/office/officeart/2008/layout/BubblePictureList"/>
    <dgm:cxn modelId="{D297CFC2-F74D-A049-991A-3A01B3F8AF64}" type="presOf" srcId="{E1C85942-4C11-7B40-91F3-E882EEE8AEDB}" destId="{296EBD8E-0F18-E446-9A0F-106D74EC1B22}" srcOrd="0" destOrd="0" presId="urn:microsoft.com/office/officeart/2008/layout/BubblePictureList"/>
    <dgm:cxn modelId="{85CC2794-FBF0-6340-9E01-BB58D86BAECE}" srcId="{C43E3C17-D399-0A4F-9B62-A6D26705F193}" destId="{993F85B5-4BFF-594F-9A8A-DBAC0590985C}" srcOrd="1" destOrd="0" parTransId="{E89B9708-F393-7946-AAFF-5EEF6049B19F}" sibTransId="{102E76F6-DE76-7C4D-8313-46C25DD92C37}"/>
    <dgm:cxn modelId="{9F14D267-509B-8C44-8848-21B9DB339C1F}" type="presOf" srcId="{CF41026F-E4B2-3445-9C79-259CA9CEF2F6}" destId="{47EF5938-CFBC-CE43-862A-B2400E1CC7C0}" srcOrd="0" destOrd="0" presId="urn:microsoft.com/office/officeart/2008/layout/BubblePictureList"/>
    <dgm:cxn modelId="{D7E67C38-F540-D14C-9C18-2F6D9A72C366}" type="presOf" srcId="{993F85B5-4BFF-594F-9A8A-DBAC0590985C}" destId="{90A44545-4395-7A48-8CC8-E56F3EC78BAD}" srcOrd="0" destOrd="0" presId="urn:microsoft.com/office/officeart/2008/layout/BubblePictureList"/>
    <dgm:cxn modelId="{6E0913EA-1A0F-4B47-BF38-F1FA94DDA817}" srcId="{C43E3C17-D399-0A4F-9B62-A6D26705F193}" destId="{4B92F72E-BFE5-904A-928C-25DE091443A1}" srcOrd="2" destOrd="0" parTransId="{A118E03D-00AB-5542-BCBA-C125AC69B317}" sibTransId="{A2728AFC-6851-104A-B069-3567ED681709}"/>
    <dgm:cxn modelId="{934D2394-5A62-B046-82F4-1DE686DEF543}" type="presParOf" srcId="{3352B894-6BCB-F74C-A9BE-24D483DAF167}" destId="{296EBD8E-0F18-E446-9A0F-106D74EC1B22}" srcOrd="0" destOrd="0" presId="urn:microsoft.com/office/officeart/2008/layout/BubblePictureList"/>
    <dgm:cxn modelId="{044EC526-4914-7A40-836D-0AF20423E549}" type="presParOf" srcId="{3352B894-6BCB-F74C-A9BE-24D483DAF167}" destId="{02F2785F-14D3-EF42-9D6C-D6F0CD303383}" srcOrd="1" destOrd="0" presId="urn:microsoft.com/office/officeart/2008/layout/BubblePictureList"/>
    <dgm:cxn modelId="{C7962719-10A0-4842-A290-FB2A7DD9437B}" type="presParOf" srcId="{02F2785F-14D3-EF42-9D6C-D6F0CD303383}" destId="{FA0E27D0-9930-014E-AD29-CFD1A386A671}" srcOrd="0" destOrd="0" presId="urn:microsoft.com/office/officeart/2008/layout/BubblePictureList"/>
    <dgm:cxn modelId="{49687A6F-0B7F-2D42-9043-3E1FBE8EF53C}" type="presParOf" srcId="{3352B894-6BCB-F74C-A9BE-24D483DAF167}" destId="{D62E1EFB-3C76-5043-8433-A499C1E89CB9}" srcOrd="2" destOrd="0" presId="urn:microsoft.com/office/officeart/2008/layout/BubblePictureList"/>
    <dgm:cxn modelId="{FDEFB2CC-3D89-684A-8D18-ED6D8025208E}" type="presParOf" srcId="{3352B894-6BCB-F74C-A9BE-24D483DAF167}" destId="{9B4A583F-AF03-CB43-9E03-A950B740244D}" srcOrd="3" destOrd="0" presId="urn:microsoft.com/office/officeart/2008/layout/BubblePictureList"/>
    <dgm:cxn modelId="{265AF149-86EF-1640-81F7-C211DD890D9A}" type="presParOf" srcId="{9B4A583F-AF03-CB43-9E03-A950B740244D}" destId="{DB1A0DD3-0C6B-0D40-97AD-93825A8B9962}" srcOrd="0" destOrd="0" presId="urn:microsoft.com/office/officeart/2008/layout/BubblePictureList"/>
    <dgm:cxn modelId="{C85F2F1E-B60B-BD48-93B7-A372163BC922}" type="presParOf" srcId="{3352B894-6BCB-F74C-A9BE-24D483DAF167}" destId="{90A44545-4395-7A48-8CC8-E56F3EC78BAD}" srcOrd="4" destOrd="0" presId="urn:microsoft.com/office/officeart/2008/layout/BubblePictureList"/>
    <dgm:cxn modelId="{071880B6-90B7-9D4A-81AA-FFADA85FE0EF}" type="presParOf" srcId="{3352B894-6BCB-F74C-A9BE-24D483DAF167}" destId="{97F7C8F7-147D-394F-81E3-5A57D6BB3714}" srcOrd="5" destOrd="0" presId="urn:microsoft.com/office/officeart/2008/layout/BubblePictureList"/>
    <dgm:cxn modelId="{1E3056B4-E953-6C40-9CA3-4E3FD7953E4F}" type="presParOf" srcId="{97F7C8F7-147D-394F-81E3-5A57D6BB3714}" destId="{5D2991EC-B9A4-C740-8FE3-6EB59FDD2A7D}" srcOrd="0" destOrd="0" presId="urn:microsoft.com/office/officeart/2008/layout/BubblePictureList"/>
    <dgm:cxn modelId="{7F166024-3601-5C4F-84A2-8E7259C78C0A}" type="presParOf" srcId="{3352B894-6BCB-F74C-A9BE-24D483DAF167}" destId="{298A7059-608E-2740-AFFA-D0BCEC5FCE13}" srcOrd="6" destOrd="0" presId="urn:microsoft.com/office/officeart/2008/layout/BubblePictureList"/>
    <dgm:cxn modelId="{0305B1DF-3D08-1945-BBE8-B9F34883B7B9}" type="presParOf" srcId="{298A7059-608E-2740-AFFA-D0BCEC5FCE13}" destId="{262208BC-99D3-E141-8320-71D0A59910CF}" srcOrd="0" destOrd="0" presId="urn:microsoft.com/office/officeart/2008/layout/BubblePictureList"/>
    <dgm:cxn modelId="{962B6F6C-11FA-C34B-9BAA-1B49B6165443}" type="presParOf" srcId="{3352B894-6BCB-F74C-A9BE-24D483DAF167}" destId="{7C4C4090-9975-C84A-B19D-D09DE4B0C94D}" srcOrd="7" destOrd="0" presId="urn:microsoft.com/office/officeart/2008/layout/BubblePictureList"/>
    <dgm:cxn modelId="{FD0BAA64-C2BB-8E41-8F3F-6BD2AB546F5E}" type="presParOf" srcId="{7C4C4090-9975-C84A-B19D-D09DE4B0C94D}" destId="{205B4BC2-34A0-4342-B164-D7792467CA67}" srcOrd="0" destOrd="0" presId="urn:microsoft.com/office/officeart/2008/layout/BubblePictureList"/>
    <dgm:cxn modelId="{BFD92346-4E4E-5448-BAC4-559CC6CF77BF}" type="presParOf" srcId="{3352B894-6BCB-F74C-A9BE-24D483DAF167}" destId="{5827C7BB-24F3-C64C-B8DF-DCC28392E681}" srcOrd="8" destOrd="0" presId="urn:microsoft.com/office/officeart/2008/layout/BubblePictureList"/>
    <dgm:cxn modelId="{4524B1C7-79E6-CC4C-9C66-661FB37BD2D6}" type="presParOf" srcId="{3352B894-6BCB-F74C-A9BE-24D483DAF167}" destId="{AA17609D-BCB2-0643-AB9C-360DC0FD9224}" srcOrd="9" destOrd="0" presId="urn:microsoft.com/office/officeart/2008/layout/BubblePictureList"/>
    <dgm:cxn modelId="{315EBFDA-B61B-3046-A961-61C2F694FD9F}" type="presParOf" srcId="{3352B894-6BCB-F74C-A9BE-24D483DAF167}" destId="{4B8D056E-0BF6-C446-B975-2B4D2CA75D71}" srcOrd="10" destOrd="0" presId="urn:microsoft.com/office/officeart/2008/layout/BubblePictureList"/>
    <dgm:cxn modelId="{CF3EB558-A33B-AF49-90F5-CB97E667ADF7}" type="presParOf" srcId="{3352B894-6BCB-F74C-A9BE-24D483DAF167}" destId="{981FED4D-1EF1-A647-B6E7-3D069CAE5A80}" srcOrd="11" destOrd="0" presId="urn:microsoft.com/office/officeart/2008/layout/BubblePictureList"/>
    <dgm:cxn modelId="{C5C48CDB-BAEB-AA43-8E16-ADC2DDD0E12D}" type="presParOf" srcId="{981FED4D-1EF1-A647-B6E7-3D069CAE5A80}" destId="{8C150A58-666D-2C44-9B19-4064B18F86E8}" srcOrd="0" destOrd="0" presId="urn:microsoft.com/office/officeart/2008/layout/BubblePictureList"/>
    <dgm:cxn modelId="{7FC52467-DD2A-0940-A510-126A9C0AF6F9}" type="presParOf" srcId="{3352B894-6BCB-F74C-A9BE-24D483DAF167}" destId="{BA88831C-ED18-D142-B490-E981C1947FA4}" srcOrd="12" destOrd="0" presId="urn:microsoft.com/office/officeart/2008/layout/BubblePictureList"/>
    <dgm:cxn modelId="{1DBABB0E-465A-1A45-9846-9B9F1EEA3101}" type="presParOf" srcId="{BA88831C-ED18-D142-B490-E981C1947FA4}" destId="{679D711E-FDA9-9D47-B2B9-EB1AD0507764}" srcOrd="0" destOrd="0" presId="urn:microsoft.com/office/officeart/2008/layout/BubblePictureList"/>
    <dgm:cxn modelId="{7A53D8D6-25EA-A743-9FEB-C94123821A19}" type="presParOf" srcId="{3352B894-6BCB-F74C-A9BE-24D483DAF167}" destId="{47EF5938-CFBC-CE43-862A-B2400E1CC7C0}" srcOrd="13" destOrd="0" presId="urn:microsoft.com/office/officeart/2008/layout/BubblePictureList"/>
    <dgm:cxn modelId="{0FAA0B42-1F13-E145-8B51-3FEBEE3D15AA}" type="presParOf" srcId="{3352B894-6BCB-F74C-A9BE-24D483DAF167}" destId="{4A4797D5-1522-364A-B92D-17D51734F87D}" srcOrd="14" destOrd="0" presId="urn:microsoft.com/office/officeart/2008/layout/BubblePictureList"/>
    <dgm:cxn modelId="{ACD2F242-9E0A-514C-9988-3D4F83BDF33B}" type="presParOf" srcId="{3352B894-6BCB-F74C-A9BE-24D483DAF167}" destId="{A619A3A5-BAB5-504F-AD65-949AF5191B0D}" srcOrd="15" destOrd="0" presId="urn:microsoft.com/office/officeart/2008/layout/BubblePictureList"/>
    <dgm:cxn modelId="{D36A61E4-BEAE-E746-B177-56F43F03E89B}" type="presParOf" srcId="{A619A3A5-BAB5-504F-AD65-949AF5191B0D}" destId="{3E24E446-BA81-7546-B09B-3440D42F4B76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E27D0-9930-014E-AD29-CFD1A386A671}">
      <dsp:nvSpPr>
        <dsp:cNvPr id="0" name=""/>
        <dsp:cNvSpPr/>
      </dsp:nvSpPr>
      <dsp:spPr>
        <a:xfrm>
          <a:off x="766642" y="2054971"/>
          <a:ext cx="2763970" cy="26927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2E1EFB-3C76-5043-8433-A499C1E89CB9}">
      <dsp:nvSpPr>
        <dsp:cNvPr id="0" name=""/>
        <dsp:cNvSpPr/>
      </dsp:nvSpPr>
      <dsp:spPr>
        <a:xfrm>
          <a:off x="4775841" y="3862761"/>
          <a:ext cx="598168" cy="597838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1A0DD3-0C6B-0D40-97AD-93825A8B9962}">
      <dsp:nvSpPr>
        <dsp:cNvPr id="0" name=""/>
        <dsp:cNvSpPr/>
      </dsp:nvSpPr>
      <dsp:spPr>
        <a:xfrm>
          <a:off x="809409" y="2064356"/>
          <a:ext cx="2661265" cy="267159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2991EC-B9A4-C740-8FE3-6EB59FDD2A7D}">
      <dsp:nvSpPr>
        <dsp:cNvPr id="0" name=""/>
        <dsp:cNvSpPr/>
      </dsp:nvSpPr>
      <dsp:spPr>
        <a:xfrm>
          <a:off x="4501024" y="3667252"/>
          <a:ext cx="1054156" cy="10536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2208BC-99D3-E141-8320-71D0A59910CF}">
      <dsp:nvSpPr>
        <dsp:cNvPr id="0" name=""/>
        <dsp:cNvSpPr/>
      </dsp:nvSpPr>
      <dsp:spPr>
        <a:xfrm>
          <a:off x="4588397" y="3721883"/>
          <a:ext cx="879405" cy="90840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5B4BC2-34A0-4342-B164-D7792467CA67}">
      <dsp:nvSpPr>
        <dsp:cNvPr id="0" name=""/>
        <dsp:cNvSpPr/>
      </dsp:nvSpPr>
      <dsp:spPr>
        <a:xfrm>
          <a:off x="3809643" y="2102973"/>
          <a:ext cx="1351137" cy="1351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7609D-BCB2-0643-AB9C-360DC0FD9224}">
      <dsp:nvSpPr>
        <dsp:cNvPr id="0" name=""/>
        <dsp:cNvSpPr/>
      </dsp:nvSpPr>
      <dsp:spPr>
        <a:xfrm>
          <a:off x="4612394" y="1235181"/>
          <a:ext cx="592459" cy="252120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8D056E-0BF6-C446-B975-2B4D2CA75D71}">
      <dsp:nvSpPr>
        <dsp:cNvPr id="0" name=""/>
        <dsp:cNvSpPr/>
      </dsp:nvSpPr>
      <dsp:spPr>
        <a:xfrm>
          <a:off x="4423729" y="2233343"/>
          <a:ext cx="340997" cy="45720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150A58-666D-2C44-9B19-4064B18F86E8}">
      <dsp:nvSpPr>
        <dsp:cNvPr id="0" name=""/>
        <dsp:cNvSpPr/>
      </dsp:nvSpPr>
      <dsp:spPr>
        <a:xfrm>
          <a:off x="3893440" y="2158994"/>
          <a:ext cx="1208956" cy="120877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9D711E-FDA9-9D47-B2B9-EB1AD0507764}">
      <dsp:nvSpPr>
        <dsp:cNvPr id="0" name=""/>
        <dsp:cNvSpPr/>
      </dsp:nvSpPr>
      <dsp:spPr>
        <a:xfrm>
          <a:off x="4489396" y="953702"/>
          <a:ext cx="947310" cy="947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4797D5-1522-364A-B92D-17D51734F87D}">
      <dsp:nvSpPr>
        <dsp:cNvPr id="0" name=""/>
        <dsp:cNvSpPr/>
      </dsp:nvSpPr>
      <dsp:spPr>
        <a:xfrm flipH="1" flipV="1">
          <a:off x="4654365" y="1516095"/>
          <a:ext cx="492595" cy="86531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E446-BA81-7546-B09B-3440D42F4B76}">
      <dsp:nvSpPr>
        <dsp:cNvPr id="0" name=""/>
        <dsp:cNvSpPr/>
      </dsp:nvSpPr>
      <dsp:spPr>
        <a:xfrm>
          <a:off x="4539865" y="1009062"/>
          <a:ext cx="836257" cy="83606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6EBD8E-0F18-E446-9A0F-106D74EC1B22}">
      <dsp:nvSpPr>
        <dsp:cNvPr id="0" name=""/>
        <dsp:cNvSpPr/>
      </dsp:nvSpPr>
      <dsp:spPr>
        <a:xfrm>
          <a:off x="200491" y="1131239"/>
          <a:ext cx="3382144" cy="97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" numCol="1" spcCol="1270" anchor="b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Всероссийская олимпиада школьников (ВсОШ)</a:t>
          </a:r>
          <a:endParaRPr lang="ru-RU" sz="2300" kern="1200" dirty="0"/>
        </a:p>
      </dsp:txBody>
      <dsp:txXfrm>
        <a:off x="200491" y="1131239"/>
        <a:ext cx="3382144" cy="972558"/>
      </dsp:txXfrm>
    </dsp:sp>
    <dsp:sp modelId="{90A44545-4395-7A48-8CC8-E56F3EC78BAD}">
      <dsp:nvSpPr>
        <dsp:cNvPr id="0" name=""/>
        <dsp:cNvSpPr/>
      </dsp:nvSpPr>
      <dsp:spPr>
        <a:xfrm>
          <a:off x="5860997" y="3638838"/>
          <a:ext cx="2989159" cy="929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УТС и </a:t>
          </a:r>
          <a:r>
            <a:rPr lang="ru-RU" sz="2300" kern="1200" smtClean="0"/>
            <a:t>очные сессии </a:t>
          </a:r>
          <a:r>
            <a:rPr lang="ru-RU" sz="2300" kern="1200" dirty="0" smtClean="0"/>
            <a:t>Центр «Интеллект»</a:t>
          </a:r>
          <a:endParaRPr lang="ru-RU" sz="2300" kern="1200" dirty="0"/>
        </a:p>
      </dsp:txBody>
      <dsp:txXfrm>
        <a:off x="5860997" y="3638838"/>
        <a:ext cx="2989159" cy="929747"/>
      </dsp:txXfrm>
    </dsp:sp>
    <dsp:sp modelId="{5827C7BB-24F3-C64C-B8DF-DCC28392E681}">
      <dsp:nvSpPr>
        <dsp:cNvPr id="0" name=""/>
        <dsp:cNvSpPr/>
      </dsp:nvSpPr>
      <dsp:spPr>
        <a:xfrm>
          <a:off x="5386825" y="2050827"/>
          <a:ext cx="3316054" cy="1428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Региональные олимпиады школьников (РОШ)</a:t>
          </a:r>
          <a:endParaRPr lang="ru-RU" sz="2300" kern="1200" dirty="0"/>
        </a:p>
      </dsp:txBody>
      <dsp:txXfrm>
        <a:off x="5386825" y="2050827"/>
        <a:ext cx="3316054" cy="1428322"/>
      </dsp:txXfrm>
    </dsp:sp>
    <dsp:sp modelId="{47EF5938-CFBC-CE43-862A-B2400E1CC7C0}">
      <dsp:nvSpPr>
        <dsp:cNvPr id="0" name=""/>
        <dsp:cNvSpPr/>
      </dsp:nvSpPr>
      <dsp:spPr>
        <a:xfrm>
          <a:off x="5769881" y="1063088"/>
          <a:ext cx="2989159" cy="836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Малая областная олимпиада</a:t>
          </a:r>
          <a:endParaRPr lang="ru-RU" sz="2300" kern="1200" dirty="0"/>
        </a:p>
      </dsp:txBody>
      <dsp:txXfrm>
        <a:off x="5769881" y="1063088"/>
        <a:ext cx="2989159" cy="836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3E8AD-0EF8-9B48-A3BF-C4442CF41C1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E1E9C-C8B5-6F4C-A6E7-A7F5A8DDB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156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7999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428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"/>
          <p:cNvSpPr txBox="1">
            <a:spLocks noGrp="1"/>
          </p:cNvSpPr>
          <p:nvPr>
            <p:ph type="ctrTitle"/>
          </p:nvPr>
        </p:nvSpPr>
        <p:spPr>
          <a:xfrm>
            <a:off x="3210935" y="1661762"/>
            <a:ext cx="5301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0"/>
            </a:lvl9pPr>
          </a:lstStyle>
          <a:p>
            <a:endParaRPr/>
          </a:p>
        </p:txBody>
      </p:sp>
      <p:sp>
        <p:nvSpPr>
          <p:cNvPr id="194" name="Google Shape;194;p3"/>
          <p:cNvSpPr txBox="1">
            <a:spLocks noGrp="1"/>
          </p:cNvSpPr>
          <p:nvPr>
            <p:ph type="subTitle" idx="1"/>
          </p:nvPr>
        </p:nvSpPr>
        <p:spPr>
          <a:xfrm>
            <a:off x="3210885" y="2864177"/>
            <a:ext cx="5301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600"/>
              <a:buNone/>
              <a:defRPr>
                <a:solidFill>
                  <a:srgbClr val="1C4587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000"/>
              <a:buNone/>
              <a:defRPr sz="300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95" name="Google Shape;195;p3"/>
          <p:cNvSpPr/>
          <p:nvPr/>
        </p:nvSpPr>
        <p:spPr>
          <a:xfrm>
            <a:off x="4412080" y="4661638"/>
            <a:ext cx="450550" cy="558734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6" name="Google Shape;196;p3"/>
          <p:cNvSpPr/>
          <p:nvPr/>
        </p:nvSpPr>
        <p:spPr>
          <a:xfrm>
            <a:off x="3968826" y="4000288"/>
            <a:ext cx="443260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7" name="Google Shape;197;p3"/>
          <p:cNvSpPr/>
          <p:nvPr/>
        </p:nvSpPr>
        <p:spPr>
          <a:xfrm>
            <a:off x="6283364" y="42095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5746560" y="4042836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9" name="Google Shape;199;p3"/>
          <p:cNvSpPr/>
          <p:nvPr/>
        </p:nvSpPr>
        <p:spPr>
          <a:xfrm>
            <a:off x="7063610" y="4132028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0" name="Google Shape;200;p3"/>
          <p:cNvSpPr/>
          <p:nvPr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1" name="Google Shape;201;p3"/>
          <p:cNvSpPr/>
          <p:nvPr/>
        </p:nvSpPr>
        <p:spPr>
          <a:xfrm>
            <a:off x="6581517" y="4041241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6507132" y="453396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3" name="Google Shape;203;p3"/>
          <p:cNvSpPr/>
          <p:nvPr/>
        </p:nvSpPr>
        <p:spPr>
          <a:xfrm>
            <a:off x="55010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4" name="Google Shape;204;p3"/>
          <p:cNvSpPr/>
          <p:nvPr/>
        </p:nvSpPr>
        <p:spPr>
          <a:xfrm>
            <a:off x="5201567" y="4075599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5" name="Google Shape;205;p3"/>
          <p:cNvSpPr/>
          <p:nvPr/>
        </p:nvSpPr>
        <p:spPr>
          <a:xfrm>
            <a:off x="4765584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6" name="Google Shape;206;p3"/>
          <p:cNvSpPr/>
          <p:nvPr/>
        </p:nvSpPr>
        <p:spPr>
          <a:xfrm>
            <a:off x="55218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7" name="Google Shape;207;p3"/>
          <p:cNvSpPr/>
          <p:nvPr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8" name="Google Shape;208;p3"/>
          <p:cNvSpPr/>
          <p:nvPr/>
        </p:nvSpPr>
        <p:spPr>
          <a:xfrm>
            <a:off x="8052577" y="402927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09" name="Google Shape;209;p3"/>
          <p:cNvSpPr/>
          <p:nvPr/>
        </p:nvSpPr>
        <p:spPr>
          <a:xfrm>
            <a:off x="6984573" y="4950383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0" name="Google Shape;210;p3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1" name="Google Shape;211;p3"/>
          <p:cNvSpPr/>
          <p:nvPr/>
        </p:nvSpPr>
        <p:spPr>
          <a:xfrm>
            <a:off x="6160715" y="4780234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3" name="Google Shape;213;p3"/>
          <p:cNvSpPr/>
          <p:nvPr/>
        </p:nvSpPr>
        <p:spPr>
          <a:xfrm>
            <a:off x="48922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4" name="Google Shape;214;p3"/>
          <p:cNvSpPr/>
          <p:nvPr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5" name="Google Shape;215;p3"/>
          <p:cNvSpPr/>
          <p:nvPr/>
        </p:nvSpPr>
        <p:spPr>
          <a:xfrm>
            <a:off x="4489179" y="4206693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6" name="Google Shape;216;p3"/>
          <p:cNvSpPr/>
          <p:nvPr/>
        </p:nvSpPr>
        <p:spPr>
          <a:xfrm rot="1920548">
            <a:off x="7236726" y="46581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8263292" y="4517805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8" name="Google Shape;218;p3"/>
          <p:cNvSpPr/>
          <p:nvPr/>
        </p:nvSpPr>
        <p:spPr>
          <a:xfrm rot="-5400000">
            <a:off x="7684355" y="39822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19" name="Google Shape;219;p3"/>
          <p:cNvSpPr/>
          <p:nvPr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50595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1" name="Google Shape;221;p3"/>
          <p:cNvSpPr/>
          <p:nvPr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1482765" y="42095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945960" y="4042836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4" name="Google Shape;224;p3"/>
          <p:cNvSpPr/>
          <p:nvPr/>
        </p:nvSpPr>
        <p:spPr>
          <a:xfrm>
            <a:off x="2263010" y="4132028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5" name="Google Shape;225;p3"/>
          <p:cNvSpPr/>
          <p:nvPr/>
        </p:nvSpPr>
        <p:spPr>
          <a:xfrm>
            <a:off x="1780917" y="4041241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6" name="Google Shape;226;p3"/>
          <p:cNvSpPr/>
          <p:nvPr/>
        </p:nvSpPr>
        <p:spPr>
          <a:xfrm>
            <a:off x="1706532" y="453396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7" name="Google Shape;227;p3"/>
          <p:cNvSpPr/>
          <p:nvPr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8" name="Google Shape;228;p3"/>
          <p:cNvSpPr/>
          <p:nvPr/>
        </p:nvSpPr>
        <p:spPr>
          <a:xfrm>
            <a:off x="400967" y="4075599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29" name="Google Shape;229;p3"/>
          <p:cNvSpPr/>
          <p:nvPr/>
        </p:nvSpPr>
        <p:spPr>
          <a:xfrm>
            <a:off x="-35016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0" name="Google Shape;230;p3"/>
          <p:cNvSpPr/>
          <p:nvPr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1" name="Google Shape;231;p3"/>
          <p:cNvSpPr/>
          <p:nvPr/>
        </p:nvSpPr>
        <p:spPr>
          <a:xfrm>
            <a:off x="32519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2" name="Google Shape;232;p3"/>
          <p:cNvSpPr/>
          <p:nvPr/>
        </p:nvSpPr>
        <p:spPr>
          <a:xfrm>
            <a:off x="3251978" y="402927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3" name="Google Shape;233;p3"/>
          <p:cNvSpPr/>
          <p:nvPr/>
        </p:nvSpPr>
        <p:spPr>
          <a:xfrm>
            <a:off x="2183974" y="4950383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4" name="Google Shape;234;p3"/>
          <p:cNvSpPr/>
          <p:nvPr/>
        </p:nvSpPr>
        <p:spPr>
          <a:xfrm>
            <a:off x="39491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1360115" y="4780234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6" name="Google Shape;236;p3"/>
          <p:cNvSpPr/>
          <p:nvPr/>
        </p:nvSpPr>
        <p:spPr>
          <a:xfrm>
            <a:off x="37218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7" name="Google Shape;237;p3"/>
          <p:cNvSpPr/>
          <p:nvPr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8" name="Google Shape;238;p3"/>
          <p:cNvSpPr/>
          <p:nvPr/>
        </p:nvSpPr>
        <p:spPr>
          <a:xfrm>
            <a:off x="40288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39" name="Google Shape;239;p3"/>
          <p:cNvSpPr/>
          <p:nvPr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0" name="Google Shape;240;p3"/>
          <p:cNvSpPr/>
          <p:nvPr/>
        </p:nvSpPr>
        <p:spPr>
          <a:xfrm rot="1920548">
            <a:off x="2436125" y="46581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1" name="Google Shape;241;p3"/>
          <p:cNvSpPr/>
          <p:nvPr/>
        </p:nvSpPr>
        <p:spPr>
          <a:xfrm>
            <a:off x="3462692" y="4517805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2" name="Google Shape;242;p3"/>
          <p:cNvSpPr/>
          <p:nvPr/>
        </p:nvSpPr>
        <p:spPr>
          <a:xfrm rot="-5400000">
            <a:off x="2883755" y="39822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3" name="Google Shape;243;p3"/>
          <p:cNvSpPr/>
          <p:nvPr/>
        </p:nvSpPr>
        <p:spPr>
          <a:xfrm>
            <a:off x="28590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5" name="Google Shape;245;p3"/>
          <p:cNvSpPr/>
          <p:nvPr/>
        </p:nvSpPr>
        <p:spPr>
          <a:xfrm>
            <a:off x="29818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"/>
          <p:cNvSpPr txBox="1">
            <a:spLocks noGrp="1"/>
          </p:cNvSpPr>
          <p:nvPr>
            <p:ph type="body" idx="1"/>
          </p:nvPr>
        </p:nvSpPr>
        <p:spPr>
          <a:xfrm>
            <a:off x="2159325" y="2161800"/>
            <a:ext cx="4825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7350" algn="ctr" rtl="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500"/>
              <a:buChar char="✘"/>
              <a:defRPr sz="2500" b="1">
                <a:solidFill>
                  <a:srgbClr val="1C4587"/>
                </a:solidFill>
              </a:defRPr>
            </a:lvl1pPr>
            <a:lvl2pPr marL="914400" lvl="1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✗"/>
              <a:defRPr sz="2500" b="1">
                <a:solidFill>
                  <a:srgbClr val="1C4587"/>
                </a:solidFill>
              </a:defRPr>
            </a:lvl2pPr>
            <a:lvl3pPr marL="1371600" lvl="2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3pPr>
            <a:lvl4pPr marL="1828800" lvl="3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●"/>
              <a:defRPr sz="2500" b="1">
                <a:solidFill>
                  <a:srgbClr val="1C4587"/>
                </a:solidFill>
              </a:defRPr>
            </a:lvl4pPr>
            <a:lvl5pPr marL="2286000" lvl="4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○"/>
              <a:defRPr sz="2500" b="1">
                <a:solidFill>
                  <a:srgbClr val="1C4587"/>
                </a:solidFill>
              </a:defRPr>
            </a:lvl5pPr>
            <a:lvl6pPr marL="2743200" lvl="5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6pPr>
            <a:lvl7pPr marL="3200400" lvl="6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●"/>
              <a:defRPr sz="2500" b="1">
                <a:solidFill>
                  <a:srgbClr val="1C4587"/>
                </a:solidFill>
              </a:defRPr>
            </a:lvl7pPr>
            <a:lvl8pPr marL="3657600" lvl="7" indent="-38735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○"/>
              <a:defRPr sz="2500" b="1">
                <a:solidFill>
                  <a:srgbClr val="1C4587"/>
                </a:solidFill>
              </a:defRPr>
            </a:lvl8pPr>
            <a:lvl9pPr marL="4114800" lvl="8" indent="-387350" algn="ct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Char char="■"/>
              <a:defRPr sz="2500" b="1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248" name="Google Shape;248;p4"/>
          <p:cNvSpPr/>
          <p:nvPr/>
        </p:nvSpPr>
        <p:spPr>
          <a:xfrm>
            <a:off x="7302880" y="-294362"/>
            <a:ext cx="450550" cy="558734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49" name="Google Shape;249;p4"/>
          <p:cNvSpPr/>
          <p:nvPr/>
        </p:nvSpPr>
        <p:spPr>
          <a:xfrm>
            <a:off x="-35374" y="3366963"/>
            <a:ext cx="443260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0" name="Google Shape;250;p4"/>
          <p:cNvSpPr/>
          <p:nvPr/>
        </p:nvSpPr>
        <p:spPr>
          <a:xfrm>
            <a:off x="8817948" y="34396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1" name="Google Shape;251;p4"/>
          <p:cNvSpPr/>
          <p:nvPr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2" name="Google Shape;252;p4"/>
          <p:cNvSpPr/>
          <p:nvPr/>
        </p:nvSpPr>
        <p:spPr>
          <a:xfrm>
            <a:off x="8360955" y="450691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3" name="Google Shape;253;p4"/>
          <p:cNvSpPr/>
          <p:nvPr/>
        </p:nvSpPr>
        <p:spPr>
          <a:xfrm>
            <a:off x="-77078" y="1488018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4" name="Google Shape;254;p4"/>
          <p:cNvSpPr/>
          <p:nvPr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5" name="Google Shape;255;p4"/>
          <p:cNvSpPr/>
          <p:nvPr/>
        </p:nvSpPr>
        <p:spPr>
          <a:xfrm>
            <a:off x="8052577" y="413232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6" name="Google Shape;256;p4"/>
          <p:cNvSpPr/>
          <p:nvPr/>
        </p:nvSpPr>
        <p:spPr>
          <a:xfrm>
            <a:off x="7430898" y="4873171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7" name="Google Shape;257;p4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8" name="Google Shape;258;p4"/>
          <p:cNvSpPr/>
          <p:nvPr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59" name="Google Shape;259;p4"/>
          <p:cNvSpPr/>
          <p:nvPr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0" name="Google Shape;260;p4"/>
          <p:cNvSpPr/>
          <p:nvPr/>
        </p:nvSpPr>
        <p:spPr>
          <a:xfrm>
            <a:off x="8963979" y="1338718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1" name="Google Shape;261;p4"/>
          <p:cNvSpPr/>
          <p:nvPr/>
        </p:nvSpPr>
        <p:spPr>
          <a:xfrm rot="-2426120">
            <a:off x="7110132" y="4877011"/>
            <a:ext cx="279910" cy="357971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2" name="Google Shape;262;p4"/>
          <p:cNvSpPr/>
          <p:nvPr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3" name="Google Shape;263;p4"/>
          <p:cNvSpPr/>
          <p:nvPr/>
        </p:nvSpPr>
        <p:spPr>
          <a:xfrm>
            <a:off x="8797588" y="3078732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4" name="Google Shape;264;p4"/>
          <p:cNvSpPr/>
          <p:nvPr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5" name="Google Shape;265;p4"/>
          <p:cNvSpPr/>
          <p:nvPr/>
        </p:nvSpPr>
        <p:spPr>
          <a:xfrm>
            <a:off x="346877" y="6086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6" name="Google Shape;266;p4"/>
          <p:cNvSpPr/>
          <p:nvPr/>
        </p:nvSpPr>
        <p:spPr>
          <a:xfrm>
            <a:off x="645010" y="3559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7" name="Google Shape;267;p4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8" name="Google Shape;268;p4"/>
          <p:cNvSpPr/>
          <p:nvPr/>
        </p:nvSpPr>
        <p:spPr>
          <a:xfrm>
            <a:off x="-8" y="101336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69" name="Google Shape;269;p4"/>
          <p:cNvSpPr/>
          <p:nvPr/>
        </p:nvSpPr>
        <p:spPr>
          <a:xfrm>
            <a:off x="8699356" y="17911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0" name="Google Shape;270;p4"/>
          <p:cNvSpPr/>
          <p:nvPr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1" name="Google Shape;271;p4"/>
          <p:cNvSpPr/>
          <p:nvPr/>
        </p:nvSpPr>
        <p:spPr>
          <a:xfrm>
            <a:off x="258967" y="-86251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2" name="Google Shape;272;p4"/>
          <p:cNvSpPr/>
          <p:nvPr/>
        </p:nvSpPr>
        <p:spPr>
          <a:xfrm>
            <a:off x="-35016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3" name="Google Shape;273;p4"/>
          <p:cNvSpPr/>
          <p:nvPr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4" name="Google Shape;274;p4"/>
          <p:cNvSpPr/>
          <p:nvPr/>
        </p:nvSpPr>
        <p:spPr>
          <a:xfrm>
            <a:off x="-243128" y="5421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5" name="Google Shape;275;p4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6" name="Google Shape;276;p4"/>
          <p:cNvSpPr/>
          <p:nvPr/>
        </p:nvSpPr>
        <p:spPr>
          <a:xfrm>
            <a:off x="-38626" y="579046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7" name="Google Shape;277;p4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8" name="Google Shape;278;p4"/>
          <p:cNvSpPr/>
          <p:nvPr/>
        </p:nvSpPr>
        <p:spPr>
          <a:xfrm>
            <a:off x="955990" y="-57166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79" name="Google Shape;279;p4"/>
          <p:cNvSpPr/>
          <p:nvPr/>
        </p:nvSpPr>
        <p:spPr>
          <a:xfrm>
            <a:off x="1333294" y="4678454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0" name="Google Shape;280;p4"/>
          <p:cNvSpPr/>
          <p:nvPr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1" name="Google Shape;281;p4"/>
          <p:cNvSpPr/>
          <p:nvPr/>
        </p:nvSpPr>
        <p:spPr>
          <a:xfrm>
            <a:off x="1525678" y="4911343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2" name="Google Shape;282;p4"/>
          <p:cNvSpPr/>
          <p:nvPr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3" name="Google Shape;283;p4"/>
          <p:cNvSpPr/>
          <p:nvPr/>
        </p:nvSpPr>
        <p:spPr>
          <a:xfrm rot="1920548">
            <a:off x="8225551" y="6252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4" name="Google Shape;284;p4"/>
          <p:cNvSpPr/>
          <p:nvPr/>
        </p:nvSpPr>
        <p:spPr>
          <a:xfrm>
            <a:off x="346867" y="4064142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5" name="Google Shape;285;p4"/>
          <p:cNvSpPr/>
          <p:nvPr/>
        </p:nvSpPr>
        <p:spPr>
          <a:xfrm rot="-5400000">
            <a:off x="7996280" y="3169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6" name="Google Shape;286;p4"/>
          <p:cNvSpPr/>
          <p:nvPr/>
        </p:nvSpPr>
        <p:spPr>
          <a:xfrm>
            <a:off x="8801760" y="790271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7" name="Google Shape;287;p4"/>
          <p:cNvSpPr/>
          <p:nvPr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8" name="Google Shape;288;p4"/>
          <p:cNvSpPr/>
          <p:nvPr/>
        </p:nvSpPr>
        <p:spPr>
          <a:xfrm>
            <a:off x="8699345" y="1151407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289" name="Google Shape;289;p4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Char char="✘"/>
              <a:defRPr sz="25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293" name="Google Shape;293;p5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294" name="Google Shape;294;p5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cxnSp>
        <p:nvCxnSpPr>
          <p:cNvPr id="323" name="Google Shape;323;p5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4" name="Google Shape;324;p5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6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28" name="Google Shape;328;p6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grpSp>
        <p:nvGrpSpPr>
          <p:cNvPr id="329" name="Google Shape;329;p6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330" name="Google Shape;330;p6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6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6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6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59" name="Google Shape;359;p6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0" name="Google Shape;360;p6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0"/>
          <p:cNvSpPr/>
          <p:nvPr/>
        </p:nvSpPr>
        <p:spPr>
          <a:xfrm>
            <a:off x="7302880" y="-294362"/>
            <a:ext cx="450550" cy="558734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Google Shape;478;p10"/>
          <p:cNvSpPr/>
          <p:nvPr/>
        </p:nvSpPr>
        <p:spPr>
          <a:xfrm>
            <a:off x="-35374" y="3366963"/>
            <a:ext cx="443260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Google Shape;479;p10"/>
          <p:cNvSpPr/>
          <p:nvPr/>
        </p:nvSpPr>
        <p:spPr>
          <a:xfrm>
            <a:off x="8817948" y="34396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Google Shape;480;p10"/>
          <p:cNvSpPr/>
          <p:nvPr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Google Shape;481;p10"/>
          <p:cNvSpPr/>
          <p:nvPr/>
        </p:nvSpPr>
        <p:spPr>
          <a:xfrm>
            <a:off x="8360955" y="450691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Google Shape;482;p10"/>
          <p:cNvSpPr/>
          <p:nvPr/>
        </p:nvSpPr>
        <p:spPr>
          <a:xfrm>
            <a:off x="-77078" y="1488018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Google Shape;483;p10"/>
          <p:cNvSpPr/>
          <p:nvPr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Google Shape;484;p10"/>
          <p:cNvSpPr/>
          <p:nvPr/>
        </p:nvSpPr>
        <p:spPr>
          <a:xfrm>
            <a:off x="8052577" y="413232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Google Shape;485;p10"/>
          <p:cNvSpPr/>
          <p:nvPr/>
        </p:nvSpPr>
        <p:spPr>
          <a:xfrm>
            <a:off x="7430898" y="4873171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Google Shape;486;p10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Google Shape;487;p10"/>
          <p:cNvSpPr/>
          <p:nvPr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Google Shape;488;p10"/>
          <p:cNvSpPr/>
          <p:nvPr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Google Shape;489;p10"/>
          <p:cNvSpPr/>
          <p:nvPr/>
        </p:nvSpPr>
        <p:spPr>
          <a:xfrm>
            <a:off x="8963979" y="1338718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Google Shape;490;p10"/>
          <p:cNvSpPr/>
          <p:nvPr/>
        </p:nvSpPr>
        <p:spPr>
          <a:xfrm rot="-2426120">
            <a:off x="7110132" y="4877011"/>
            <a:ext cx="279910" cy="357971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Google Shape;491;p10"/>
          <p:cNvSpPr/>
          <p:nvPr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Google Shape;492;p10"/>
          <p:cNvSpPr/>
          <p:nvPr/>
        </p:nvSpPr>
        <p:spPr>
          <a:xfrm>
            <a:off x="8797588" y="3078732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Google Shape;493;p10"/>
          <p:cNvSpPr/>
          <p:nvPr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Google Shape;494;p10"/>
          <p:cNvSpPr/>
          <p:nvPr/>
        </p:nvSpPr>
        <p:spPr>
          <a:xfrm>
            <a:off x="346877" y="6086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Google Shape;495;p10"/>
          <p:cNvSpPr/>
          <p:nvPr/>
        </p:nvSpPr>
        <p:spPr>
          <a:xfrm>
            <a:off x="645010" y="3559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Google Shape;496;p10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Google Shape;497;p10"/>
          <p:cNvSpPr/>
          <p:nvPr/>
        </p:nvSpPr>
        <p:spPr>
          <a:xfrm>
            <a:off x="-8" y="101336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Google Shape;498;p10"/>
          <p:cNvSpPr/>
          <p:nvPr/>
        </p:nvSpPr>
        <p:spPr>
          <a:xfrm>
            <a:off x="8699356" y="17911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Google Shape;499;p10"/>
          <p:cNvSpPr/>
          <p:nvPr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Google Shape;500;p10"/>
          <p:cNvSpPr/>
          <p:nvPr/>
        </p:nvSpPr>
        <p:spPr>
          <a:xfrm>
            <a:off x="258967" y="-86251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Google Shape;501;p10"/>
          <p:cNvSpPr/>
          <p:nvPr/>
        </p:nvSpPr>
        <p:spPr>
          <a:xfrm>
            <a:off x="-35016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Google Shape;502;p10"/>
          <p:cNvSpPr/>
          <p:nvPr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Google Shape;503;p10"/>
          <p:cNvSpPr/>
          <p:nvPr/>
        </p:nvSpPr>
        <p:spPr>
          <a:xfrm>
            <a:off x="-243128" y="5421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Google Shape;504;p10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Google Shape;505;p10"/>
          <p:cNvSpPr/>
          <p:nvPr/>
        </p:nvSpPr>
        <p:spPr>
          <a:xfrm>
            <a:off x="-38626" y="579046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Google Shape;506;p10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Google Shape;507;p10"/>
          <p:cNvSpPr/>
          <p:nvPr/>
        </p:nvSpPr>
        <p:spPr>
          <a:xfrm>
            <a:off x="955990" y="-57166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Google Shape;508;p10"/>
          <p:cNvSpPr/>
          <p:nvPr/>
        </p:nvSpPr>
        <p:spPr>
          <a:xfrm>
            <a:off x="1333294" y="4678454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Google Shape;509;p10"/>
          <p:cNvSpPr/>
          <p:nvPr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Google Shape;510;p10"/>
          <p:cNvSpPr/>
          <p:nvPr/>
        </p:nvSpPr>
        <p:spPr>
          <a:xfrm>
            <a:off x="1525678" y="4911343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1" name="Google Shape;511;p10"/>
          <p:cNvSpPr/>
          <p:nvPr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2" name="Google Shape;512;p10"/>
          <p:cNvSpPr/>
          <p:nvPr/>
        </p:nvSpPr>
        <p:spPr>
          <a:xfrm rot="1920548">
            <a:off x="8225551" y="6252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3" name="Google Shape;513;p10"/>
          <p:cNvSpPr/>
          <p:nvPr/>
        </p:nvSpPr>
        <p:spPr>
          <a:xfrm>
            <a:off x="346867" y="4064142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4" name="Google Shape;514;p10"/>
          <p:cNvSpPr/>
          <p:nvPr/>
        </p:nvSpPr>
        <p:spPr>
          <a:xfrm rot="-5400000">
            <a:off x="7996280" y="3169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5" name="Google Shape;515;p10"/>
          <p:cNvSpPr/>
          <p:nvPr/>
        </p:nvSpPr>
        <p:spPr>
          <a:xfrm>
            <a:off x="8801760" y="790271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6" name="Google Shape;516;p10"/>
          <p:cNvSpPr/>
          <p:nvPr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7" name="Google Shape;517;p10"/>
          <p:cNvSpPr/>
          <p:nvPr/>
        </p:nvSpPr>
        <p:spPr>
          <a:xfrm>
            <a:off x="8699345" y="1151407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8" name="Google Shape;518;p10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■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4353" y="430306"/>
            <a:ext cx="6221506" cy="2519082"/>
          </a:xfrm>
          <a:prstGeom prst="rect">
            <a:avLst/>
          </a:prstGeom>
          <a:effectLst>
            <a:glow rad="127000">
              <a:schemeClr val="accent1">
                <a:alpha val="39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8965" y="1161050"/>
            <a:ext cx="9045388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Итоги участия школьников </a:t>
            </a:r>
            <a:br>
              <a:rPr lang="ru-RU" sz="3600" dirty="0" smtClean="0"/>
            </a:br>
            <a:r>
              <a:rPr lang="ru-RU" sz="3600" dirty="0" smtClean="0"/>
              <a:t>Ломоносовского района </a:t>
            </a:r>
            <a:br>
              <a:rPr lang="ru-RU" sz="3600" dirty="0" smtClean="0"/>
            </a:br>
            <a:r>
              <a:rPr lang="ru-RU" sz="3600" dirty="0" smtClean="0"/>
              <a:t>в олимпиадном движении </a:t>
            </a:r>
            <a:br>
              <a:rPr lang="ru-RU" sz="3600" dirty="0" smtClean="0"/>
            </a:br>
            <a:r>
              <a:rPr lang="ru-RU" sz="3600" dirty="0" smtClean="0"/>
              <a:t>в 2019/2020 учебном году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884" y="0"/>
            <a:ext cx="7427887" cy="857400"/>
          </a:xfrm>
        </p:spPr>
        <p:txBody>
          <a:bodyPr/>
          <a:lstStyle/>
          <a:p>
            <a:r>
              <a:rPr lang="ru-RU" sz="2400" b="1" dirty="0" smtClean="0"/>
              <a:t>Результативность участия школ в РЭ </a:t>
            </a:r>
            <a:r>
              <a:rPr lang="ru-RU" sz="2400" b="1" dirty="0" err="1" smtClean="0"/>
              <a:t>ВсОШ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77438"/>
              </p:ext>
            </p:extLst>
          </p:nvPr>
        </p:nvGraphicFramePr>
        <p:xfrm>
          <a:off x="364969" y="1018401"/>
          <a:ext cx="7461504" cy="4056138"/>
        </p:xfrm>
        <a:graphic>
          <a:graphicData uri="http://schemas.openxmlformats.org/drawingml/2006/table">
            <a:tbl>
              <a:tblPr firstRow="1" firstCol="1" bandRow="1">
                <a:tableStyleId>{369254E2-B3BC-490C-9E63-97B807001B97}</a:tableStyleId>
              </a:tblPr>
              <a:tblGrid>
                <a:gridCol w="451472">
                  <a:extLst>
                    <a:ext uri="{9D8B030D-6E8A-4147-A177-3AD203B41FA5}">
                      <a16:colId xmlns:a16="http://schemas.microsoft.com/office/drawing/2014/main" val="2237146949"/>
                    </a:ext>
                  </a:extLst>
                </a:gridCol>
                <a:gridCol w="1946125">
                  <a:extLst>
                    <a:ext uri="{9D8B030D-6E8A-4147-A177-3AD203B41FA5}">
                      <a16:colId xmlns:a16="http://schemas.microsoft.com/office/drawing/2014/main" val="1147920626"/>
                    </a:ext>
                  </a:extLst>
                </a:gridCol>
                <a:gridCol w="1278417">
                  <a:extLst>
                    <a:ext uri="{9D8B030D-6E8A-4147-A177-3AD203B41FA5}">
                      <a16:colId xmlns:a16="http://schemas.microsoft.com/office/drawing/2014/main" val="2886967474"/>
                    </a:ext>
                  </a:extLst>
                </a:gridCol>
                <a:gridCol w="803421">
                  <a:extLst>
                    <a:ext uri="{9D8B030D-6E8A-4147-A177-3AD203B41FA5}">
                      <a16:colId xmlns:a16="http://schemas.microsoft.com/office/drawing/2014/main" val="3087182098"/>
                    </a:ext>
                  </a:extLst>
                </a:gridCol>
                <a:gridCol w="934611">
                  <a:extLst>
                    <a:ext uri="{9D8B030D-6E8A-4147-A177-3AD203B41FA5}">
                      <a16:colId xmlns:a16="http://schemas.microsoft.com/office/drawing/2014/main" val="1965920150"/>
                    </a:ext>
                  </a:extLst>
                </a:gridCol>
                <a:gridCol w="1059907">
                  <a:extLst>
                    <a:ext uri="{9D8B030D-6E8A-4147-A177-3AD203B41FA5}">
                      <a16:colId xmlns:a16="http://schemas.microsoft.com/office/drawing/2014/main" val="2383988319"/>
                    </a:ext>
                  </a:extLst>
                </a:gridCol>
                <a:gridCol w="987551">
                  <a:extLst>
                    <a:ext uri="{9D8B030D-6E8A-4147-A177-3AD203B41FA5}">
                      <a16:colId xmlns:a16="http://schemas.microsoft.com/office/drawing/2014/main" val="2024660574"/>
                    </a:ext>
                  </a:extLst>
                </a:gridCol>
              </a:tblGrid>
              <a:tr h="10493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№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Наименование ОУ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участников РЭ 7-11 (чел)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% участия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кол-во 5-11 класс (чел)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% от кол-во детей 5-11 класс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Призеры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(чел)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4194091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Копорская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6757901"/>
                  </a:ext>
                </a:extLst>
              </a:tr>
              <a:tr h="3702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Ломоносовская №3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122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8830692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Низинская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114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4894250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Ропшинская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165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2642674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Гостилицкая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278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79299721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Кипенская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326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7262986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Аннинская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341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64943518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Большеижорская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0616555"/>
                  </a:ext>
                </a:extLst>
              </a:tr>
              <a:tr h="2483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Лопухинский ОЦ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4594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4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924" y="225025"/>
            <a:ext cx="7427887" cy="857400"/>
          </a:xfrm>
        </p:spPr>
        <p:txBody>
          <a:bodyPr/>
          <a:lstStyle/>
          <a:p>
            <a:r>
              <a:rPr lang="ru-RU" sz="2400" b="1" dirty="0" smtClean="0"/>
              <a:t>Результативность участия школ в РЭ </a:t>
            </a:r>
            <a:r>
              <a:rPr lang="ru-RU" sz="2400" b="1" dirty="0" err="1" smtClean="0"/>
              <a:t>ВсОШ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01011"/>
              </p:ext>
            </p:extLst>
          </p:nvPr>
        </p:nvGraphicFramePr>
        <p:xfrm>
          <a:off x="499873" y="1082425"/>
          <a:ext cx="7461502" cy="3669983"/>
        </p:xfrm>
        <a:graphic>
          <a:graphicData uri="http://schemas.openxmlformats.org/drawingml/2006/table">
            <a:tbl>
              <a:tblPr firstRow="1" firstCol="1" bandRow="1">
                <a:tableStyleId>{369254E2-B3BC-490C-9E63-97B807001B97}</a:tableStyleId>
              </a:tblPr>
              <a:tblGrid>
                <a:gridCol w="451473">
                  <a:extLst>
                    <a:ext uri="{9D8B030D-6E8A-4147-A177-3AD203B41FA5}">
                      <a16:colId xmlns:a16="http://schemas.microsoft.com/office/drawing/2014/main" val="4049741580"/>
                    </a:ext>
                  </a:extLst>
                </a:gridCol>
                <a:gridCol w="1946124">
                  <a:extLst>
                    <a:ext uri="{9D8B030D-6E8A-4147-A177-3AD203B41FA5}">
                      <a16:colId xmlns:a16="http://schemas.microsoft.com/office/drawing/2014/main" val="2705557478"/>
                    </a:ext>
                  </a:extLst>
                </a:gridCol>
                <a:gridCol w="1278416">
                  <a:extLst>
                    <a:ext uri="{9D8B030D-6E8A-4147-A177-3AD203B41FA5}">
                      <a16:colId xmlns:a16="http://schemas.microsoft.com/office/drawing/2014/main" val="3957585711"/>
                    </a:ext>
                  </a:extLst>
                </a:gridCol>
                <a:gridCol w="803421">
                  <a:extLst>
                    <a:ext uri="{9D8B030D-6E8A-4147-A177-3AD203B41FA5}">
                      <a16:colId xmlns:a16="http://schemas.microsoft.com/office/drawing/2014/main" val="770281560"/>
                    </a:ext>
                  </a:extLst>
                </a:gridCol>
                <a:gridCol w="934610">
                  <a:extLst>
                    <a:ext uri="{9D8B030D-6E8A-4147-A177-3AD203B41FA5}">
                      <a16:colId xmlns:a16="http://schemas.microsoft.com/office/drawing/2014/main" val="2875002622"/>
                    </a:ext>
                  </a:extLst>
                </a:gridCol>
                <a:gridCol w="1016039">
                  <a:extLst>
                    <a:ext uri="{9D8B030D-6E8A-4147-A177-3AD203B41FA5}">
                      <a16:colId xmlns:a16="http://schemas.microsoft.com/office/drawing/2014/main" val="3594336803"/>
                    </a:ext>
                  </a:extLst>
                </a:gridCol>
                <a:gridCol w="1031419">
                  <a:extLst>
                    <a:ext uri="{9D8B030D-6E8A-4147-A177-3AD203B41FA5}">
                      <a16:colId xmlns:a16="http://schemas.microsoft.com/office/drawing/2014/main" val="2139978742"/>
                    </a:ext>
                  </a:extLst>
                </a:gridCol>
              </a:tblGrid>
              <a:tr h="1024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ОУ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 участников РЭ 7-11 (чел)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% участия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кол-во 5-11 класс (чел)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% от кол-во детей 5-11 класс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Призеры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(чел)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3057064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Оржицкая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1354948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Русско-Высоцкая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301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3681919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Лаголовская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34081478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Лебяженский ЦОО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72381260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Нагорная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7531953"/>
                  </a:ext>
                </a:extLst>
              </a:tr>
              <a:tr h="654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Яльгелевский центр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303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8182636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Итого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165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~</a:t>
                      </a:r>
                      <a:r>
                        <a:rPr lang="ru-RU" sz="1400" b="1">
                          <a:effectLst/>
                        </a:rPr>
                        <a:t>94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2797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~ </a:t>
                      </a: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0703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080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4019" y="264538"/>
            <a:ext cx="7717103" cy="819900"/>
          </a:xfrm>
        </p:spPr>
        <p:txBody>
          <a:bodyPr/>
          <a:lstStyle/>
          <a:p>
            <a:pPr marL="69850" indent="0">
              <a:buNone/>
            </a:pPr>
            <a:r>
              <a:rPr lang="ru-RU" sz="2000" dirty="0" smtClean="0"/>
              <a:t>Эффективность участия школьников Ломоносовского района в региональном этапе </a:t>
            </a:r>
            <a:r>
              <a:rPr lang="ru-RU" sz="2000" dirty="0" err="1" smtClean="0"/>
              <a:t>ВсОШ</a:t>
            </a:r>
            <a:r>
              <a:rPr lang="ru-RU" sz="2000" dirty="0" smtClean="0"/>
              <a:t> </a:t>
            </a:r>
          </a:p>
          <a:p>
            <a:pPr marL="69850" indent="0">
              <a:buNone/>
            </a:pPr>
            <a:r>
              <a:rPr lang="ru-RU" sz="2000" dirty="0" smtClean="0"/>
              <a:t>в сравнении за 4 года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12</a:t>
            </a:fld>
            <a:endParaRPr lang="ru-RU"/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929575" y="4054878"/>
            <a:ext cx="7383289" cy="79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735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✘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marR="0" lvl="1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✗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marR="0" lvl="2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■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marR="0" lvl="3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●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marR="0" lvl="4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○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marR="0" lvl="5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■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marR="0" lvl="6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●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marR="0" lvl="7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○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marR="0" lvl="8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■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69850" indent="0">
              <a:buFont typeface="Dosis"/>
              <a:buNone/>
            </a:pPr>
            <a:r>
              <a:rPr lang="ru-RU" sz="1600" dirty="0" smtClean="0"/>
              <a:t>Эффективность = количество призеров РЭ/ в </a:t>
            </a:r>
            <a:r>
              <a:rPr lang="en-US" sz="1600" dirty="0" smtClean="0"/>
              <a:t>%</a:t>
            </a:r>
            <a:r>
              <a:rPr lang="ru-RU" sz="1600" dirty="0" smtClean="0"/>
              <a:t> от числа участников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89595"/>
              </p:ext>
            </p:extLst>
          </p:nvPr>
        </p:nvGraphicFramePr>
        <p:xfrm>
          <a:off x="773691" y="1350413"/>
          <a:ext cx="7695056" cy="2926080"/>
        </p:xfrm>
        <a:graphic>
          <a:graphicData uri="http://schemas.openxmlformats.org/drawingml/2006/table">
            <a:tbl>
              <a:tblPr firstRow="1" bandRow="1">
                <a:tableStyleId>{369254E2-B3BC-490C-9E63-97B807001B97}</a:tableStyleId>
              </a:tblPr>
              <a:tblGrid>
                <a:gridCol w="1923764">
                  <a:extLst>
                    <a:ext uri="{9D8B030D-6E8A-4147-A177-3AD203B41FA5}">
                      <a16:colId xmlns:a16="http://schemas.microsoft.com/office/drawing/2014/main" val="3243932830"/>
                    </a:ext>
                  </a:extLst>
                </a:gridCol>
                <a:gridCol w="1923764">
                  <a:extLst>
                    <a:ext uri="{9D8B030D-6E8A-4147-A177-3AD203B41FA5}">
                      <a16:colId xmlns:a16="http://schemas.microsoft.com/office/drawing/2014/main" val="1490382636"/>
                    </a:ext>
                  </a:extLst>
                </a:gridCol>
                <a:gridCol w="1699325">
                  <a:extLst>
                    <a:ext uri="{9D8B030D-6E8A-4147-A177-3AD203B41FA5}">
                      <a16:colId xmlns:a16="http://schemas.microsoft.com/office/drawing/2014/main" val="3705898713"/>
                    </a:ext>
                  </a:extLst>
                </a:gridCol>
                <a:gridCol w="2148203">
                  <a:extLst>
                    <a:ext uri="{9D8B030D-6E8A-4147-A177-3AD203B41FA5}">
                      <a16:colId xmlns:a16="http://schemas.microsoft.com/office/drawing/2014/main" val="928094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Число участников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Количество призеров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Эффективность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4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2016/ 2017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105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8,6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34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2017/ 2018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71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5,6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2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2018/ 2019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65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9,3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20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2019/2020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</a:rPr>
                        <a:t>120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7</a:t>
                      </a:r>
                      <a:r>
                        <a:rPr lang="ru-RU" sz="1800" b="1" dirty="0" smtClean="0">
                          <a:effectLst/>
                        </a:rPr>
                        <a:t>,6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31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34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13</a:t>
            </a:fld>
            <a:endParaRPr lang="ru-RU"/>
          </a:p>
        </p:txBody>
      </p:sp>
      <p:sp>
        <p:nvSpPr>
          <p:cNvPr id="4" name="Google Shape;677;p29"/>
          <p:cNvSpPr txBox="1">
            <a:spLocks/>
          </p:cNvSpPr>
          <p:nvPr/>
        </p:nvSpPr>
        <p:spPr>
          <a:xfrm>
            <a:off x="1604468" y="0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3600" b="1" dirty="0" smtClean="0">
                <a:solidFill>
                  <a:srgbClr val="719DE3"/>
                </a:solidFill>
                <a:latin typeface="Lucida Handwriting"/>
                <a:cs typeface="Lucida Handwriting"/>
              </a:rPr>
              <a:t>Призеры ВсОШ</a:t>
            </a:r>
            <a:endParaRPr lang="ru-RU" sz="3600" b="1" dirty="0">
              <a:solidFill>
                <a:srgbClr val="719DE3"/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Google Shape;678;p29"/>
          <p:cNvSpPr txBox="1">
            <a:spLocks/>
          </p:cNvSpPr>
          <p:nvPr/>
        </p:nvSpPr>
        <p:spPr>
          <a:xfrm>
            <a:off x="473068" y="743712"/>
            <a:ext cx="8746564" cy="3730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000" dirty="0"/>
              <a:t>- </a:t>
            </a:r>
            <a:r>
              <a:rPr lang="ru-RU" sz="2000" dirty="0" err="1"/>
              <a:t>Ембулаева</a:t>
            </a:r>
            <a:r>
              <a:rPr lang="ru-RU" sz="2000" dirty="0"/>
              <a:t> </a:t>
            </a:r>
            <a:r>
              <a:rPr lang="ru-RU" sz="2000" dirty="0" smtClean="0"/>
              <a:t>Александра, ученица </a:t>
            </a:r>
            <a:r>
              <a:rPr lang="ru-RU" sz="2000" dirty="0"/>
              <a:t>9 класса МОУ «</a:t>
            </a:r>
            <a:r>
              <a:rPr lang="ru-RU" sz="2000" dirty="0" err="1"/>
              <a:t>Большеижорская</a:t>
            </a:r>
            <a:r>
              <a:rPr lang="ru-RU" sz="2000" dirty="0"/>
              <a:t> школа» – призер по русскому языку</a:t>
            </a:r>
          </a:p>
          <a:p>
            <a:r>
              <a:rPr lang="ru-RU" sz="2000" dirty="0"/>
              <a:t>- Мельников Виктор, </a:t>
            </a:r>
            <a:r>
              <a:rPr lang="ru-RU" sz="2000" dirty="0" smtClean="0"/>
              <a:t>ученик </a:t>
            </a:r>
            <a:r>
              <a:rPr lang="ru-RU" sz="2000" dirty="0"/>
              <a:t>11 класса МОУ «</a:t>
            </a:r>
            <a:r>
              <a:rPr lang="ru-RU" sz="2000" dirty="0" err="1"/>
              <a:t>Кипенская</a:t>
            </a:r>
            <a:r>
              <a:rPr lang="ru-RU" sz="2000" dirty="0"/>
              <a:t> школа» – призер по географии</a:t>
            </a:r>
          </a:p>
          <a:p>
            <a:r>
              <a:rPr lang="ru-RU" sz="2000" dirty="0"/>
              <a:t>- Голубева Анастасия, </a:t>
            </a:r>
            <a:r>
              <a:rPr lang="ru-RU" sz="2000" dirty="0" smtClean="0"/>
              <a:t>ученица </a:t>
            </a:r>
            <a:r>
              <a:rPr lang="ru-RU" sz="2000" dirty="0"/>
              <a:t>10 класса МОУ «</a:t>
            </a:r>
            <a:r>
              <a:rPr lang="ru-RU" sz="2000" dirty="0" err="1"/>
              <a:t>Ропшинская</a:t>
            </a:r>
            <a:r>
              <a:rPr lang="ru-RU" sz="2000" dirty="0"/>
              <a:t> школа» -призер по МХК</a:t>
            </a:r>
          </a:p>
          <a:p>
            <a:r>
              <a:rPr lang="ru-RU" sz="2000" dirty="0"/>
              <a:t>- Трифонов Алексей, </a:t>
            </a:r>
            <a:r>
              <a:rPr lang="ru-RU" sz="2000" dirty="0" smtClean="0"/>
              <a:t>ученица </a:t>
            </a:r>
            <a:r>
              <a:rPr lang="ru-RU" sz="2000" dirty="0"/>
              <a:t>11 класса МОУ «Русско-Высоцкая школа» -призер по химии</a:t>
            </a:r>
          </a:p>
          <a:p>
            <a:r>
              <a:rPr lang="ru-RU" sz="2000" dirty="0"/>
              <a:t>- Забродин Юрий, </a:t>
            </a:r>
            <a:r>
              <a:rPr lang="ru-RU" sz="2000" dirty="0" smtClean="0"/>
              <a:t>ученик </a:t>
            </a:r>
            <a:r>
              <a:rPr lang="ru-RU" sz="2000" dirty="0"/>
              <a:t>11 класс МОУ «</a:t>
            </a:r>
            <a:r>
              <a:rPr lang="ru-RU" sz="2000" dirty="0" err="1"/>
              <a:t>Гостилицкая</a:t>
            </a:r>
            <a:r>
              <a:rPr lang="ru-RU" sz="2000" dirty="0"/>
              <a:t> школа» - призер по ОБЖ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Должанский</a:t>
            </a:r>
            <a:r>
              <a:rPr lang="ru-RU" sz="2000" dirty="0"/>
              <a:t> Вадим, </a:t>
            </a:r>
            <a:r>
              <a:rPr lang="ru-RU" sz="2000" dirty="0" smtClean="0"/>
              <a:t>ученик </a:t>
            </a:r>
            <a:r>
              <a:rPr lang="ru-RU" sz="2000" dirty="0"/>
              <a:t>9 класс МОУ «</a:t>
            </a:r>
            <a:r>
              <a:rPr lang="ru-RU" sz="2000" dirty="0" err="1"/>
              <a:t>Оржицкая</a:t>
            </a:r>
            <a:r>
              <a:rPr lang="ru-RU" sz="2000" dirty="0"/>
              <a:t> школа» - призер по ОБЖ</a:t>
            </a:r>
          </a:p>
          <a:p>
            <a:r>
              <a:rPr lang="ru-RU" sz="2000" dirty="0"/>
              <a:t>- Георгиев Петр, </a:t>
            </a:r>
            <a:r>
              <a:rPr lang="ru-RU" sz="2000" dirty="0" smtClean="0"/>
              <a:t>ученик </a:t>
            </a:r>
            <a:r>
              <a:rPr lang="ru-RU" sz="2000" dirty="0"/>
              <a:t>11 класс МОУ «</a:t>
            </a:r>
            <a:r>
              <a:rPr lang="ru-RU" sz="2000" dirty="0" err="1"/>
              <a:t>Ропшинская</a:t>
            </a:r>
            <a:r>
              <a:rPr lang="ru-RU" sz="2000" dirty="0"/>
              <a:t> школа» - призер по физической культуре</a:t>
            </a:r>
          </a:p>
        </p:txBody>
      </p:sp>
    </p:spTree>
    <p:extLst>
      <p:ext uri="{BB962C8B-B14F-4D97-AF65-F5344CB8AC3E}">
        <p14:creationId xmlns:p14="http://schemas.microsoft.com/office/powerpoint/2010/main" val="146544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14</a:t>
            </a:fld>
            <a:endParaRPr lang="ru-RU"/>
          </a:p>
        </p:txBody>
      </p:sp>
      <p:sp>
        <p:nvSpPr>
          <p:cNvPr id="4" name="Google Shape;677;p29"/>
          <p:cNvSpPr txBox="1">
            <a:spLocks/>
          </p:cNvSpPr>
          <p:nvPr/>
        </p:nvSpPr>
        <p:spPr>
          <a:xfrm>
            <a:off x="1410390" y="1511808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3600" b="1" dirty="0" smtClean="0">
                <a:solidFill>
                  <a:srgbClr val="719DE3"/>
                </a:solidFill>
                <a:latin typeface="Lucida Handwriting"/>
                <a:cs typeface="Lucida Handwriting"/>
              </a:rPr>
              <a:t>Победитель регионального этапа ВсОШ</a:t>
            </a:r>
            <a:endParaRPr lang="ru-RU" sz="3600" b="1" dirty="0">
              <a:solidFill>
                <a:srgbClr val="719DE3"/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Google Shape;678;p29"/>
          <p:cNvSpPr txBox="1">
            <a:spLocks/>
          </p:cNvSpPr>
          <p:nvPr/>
        </p:nvSpPr>
        <p:spPr>
          <a:xfrm>
            <a:off x="755904" y="2637432"/>
            <a:ext cx="7924800" cy="30358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2800" dirty="0" smtClean="0"/>
              <a:t>Мельников </a:t>
            </a:r>
            <a:r>
              <a:rPr lang="ru-RU" sz="2800" dirty="0"/>
              <a:t>Виктор, </a:t>
            </a:r>
            <a:endParaRPr lang="ru-RU" sz="2800" dirty="0" smtClean="0"/>
          </a:p>
          <a:p>
            <a:pPr algn="ctr"/>
            <a:r>
              <a:rPr lang="ru-RU" sz="2800" dirty="0" smtClean="0"/>
              <a:t>ученик </a:t>
            </a:r>
            <a:r>
              <a:rPr lang="ru-RU" sz="2800" dirty="0"/>
              <a:t>11 класса </a:t>
            </a:r>
            <a:r>
              <a:rPr lang="ru-RU" sz="2800" dirty="0" smtClean="0"/>
              <a:t>МОУ «</a:t>
            </a:r>
            <a:r>
              <a:rPr lang="ru-RU" sz="2800" dirty="0" err="1" smtClean="0"/>
              <a:t>Кипенская</a:t>
            </a:r>
            <a:r>
              <a:rPr lang="ru-RU" sz="2800" dirty="0" smtClean="0"/>
              <a:t> </a:t>
            </a:r>
            <a:r>
              <a:rPr lang="ru-RU" sz="2800" dirty="0"/>
              <a:t>школа» </a:t>
            </a:r>
            <a:endParaRPr lang="ru-RU" sz="2800" dirty="0" smtClean="0"/>
          </a:p>
          <a:p>
            <a:pPr algn="ctr"/>
            <a:r>
              <a:rPr lang="ru-RU" sz="2800" dirty="0" smtClean="0"/>
              <a:t>победитель по химии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784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Задачи на 2020/ 2021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620" y="1082425"/>
            <a:ext cx="8712004" cy="2954334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sz="2000" dirty="0"/>
              <a:t>Повысить качество подготовки участников МЭ и РЭ;</a:t>
            </a:r>
          </a:p>
          <a:p>
            <a:pPr>
              <a:buFont typeface="Wingdings" charset="2"/>
              <a:buChar char="Ø"/>
            </a:pPr>
            <a:r>
              <a:rPr lang="ru-RU" sz="2000" dirty="0"/>
              <a:t>Повысить уровень результатов обучающихся в </a:t>
            </a:r>
            <a:r>
              <a:rPr lang="ru-RU" sz="2000" dirty="0" smtClean="0"/>
              <a:t>олимпиадах;</a:t>
            </a:r>
            <a:endParaRPr lang="ru-RU" sz="2000" dirty="0"/>
          </a:p>
          <a:p>
            <a:pPr>
              <a:buFont typeface="Wingdings" charset="2"/>
              <a:buChar char="Ø"/>
            </a:pPr>
            <a:r>
              <a:rPr lang="ru-RU" sz="2000" dirty="0"/>
              <a:t>Обеспечить охват школьного этапа не менее 85</a:t>
            </a:r>
            <a:r>
              <a:rPr lang="en-US" sz="2000" dirty="0"/>
              <a:t> %</a:t>
            </a:r>
            <a:r>
              <a:rPr lang="ru-RU" sz="2000" dirty="0"/>
              <a:t> обучающихся; </a:t>
            </a:r>
            <a:endParaRPr lang="ru-RU" sz="2000" dirty="0" smtClean="0"/>
          </a:p>
          <a:p>
            <a:pPr>
              <a:buFont typeface="Wingdings" charset="2"/>
              <a:buChar char="Ø"/>
            </a:pPr>
            <a:r>
              <a:rPr lang="ru-RU" sz="2000" dirty="0" smtClean="0"/>
              <a:t>Ограничить участие более чем в (5) олимпиадах одним обучающимся на муниципальном этапе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Обеспечить </a:t>
            </a:r>
            <a:r>
              <a:rPr lang="ru-RU" sz="2000" dirty="0"/>
              <a:t>участие всех победителей МЭ в РЭ, в том числе призеров РЭ прошлого года;</a:t>
            </a:r>
          </a:p>
          <a:p>
            <a:pPr>
              <a:buFont typeface="Wingdings" charset="2"/>
              <a:buChar char="Ø"/>
            </a:pPr>
            <a:r>
              <a:rPr lang="ru-RU" sz="2000" dirty="0"/>
              <a:t>Выполнить показатель дорожной карты: 1 участник </a:t>
            </a:r>
            <a:r>
              <a:rPr lang="ru-RU" sz="2000" dirty="0" smtClean="0"/>
              <a:t>Заключительного этапа </a:t>
            </a:r>
            <a:r>
              <a:rPr lang="ru-RU" sz="2000" dirty="0" err="1"/>
              <a:t>ВсОШ</a:t>
            </a:r>
            <a:r>
              <a:rPr lang="ru-RU" sz="2000" dirty="0"/>
              <a:t> </a:t>
            </a:r>
            <a:endParaRPr lang="ru-RU" sz="2000" dirty="0" smtClean="0"/>
          </a:p>
          <a:p>
            <a:pPr>
              <a:buFont typeface="Wingdings" charset="2"/>
              <a:buChar char="Ø"/>
            </a:pPr>
            <a:r>
              <a:rPr lang="ru-RU" sz="2000" dirty="0" smtClean="0"/>
              <a:t>Разработать модель подготовки участников РЭ в сетевой форме</a:t>
            </a:r>
            <a:endParaRPr lang="ru-RU" sz="2000" dirty="0"/>
          </a:p>
          <a:p>
            <a:pPr marL="69850" indent="0">
              <a:buNone/>
            </a:pPr>
            <a:endParaRPr lang="ru-RU" sz="2000" dirty="0" smtClean="0"/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endParaRPr lang="ru-RU" dirty="0" smtClean="0"/>
          </a:p>
          <a:p>
            <a:pPr>
              <a:buFont typeface="Wingdings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64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15"/>
          <p:cNvSpPr txBox="1">
            <a:spLocks noGrp="1"/>
          </p:cNvSpPr>
          <p:nvPr>
            <p:ph type="ctrTitle"/>
          </p:nvPr>
        </p:nvSpPr>
        <p:spPr>
          <a:xfrm>
            <a:off x="441158" y="346940"/>
            <a:ext cx="7977798" cy="6777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Динамика участия в этапах РОШ</a:t>
            </a:r>
            <a:endParaRPr dirty="0"/>
          </a:p>
        </p:txBody>
      </p:sp>
      <p:sp>
        <p:nvSpPr>
          <p:cNvPr id="548" name="Google Shape;548;p15"/>
          <p:cNvSpPr txBox="1">
            <a:spLocks noGrp="1"/>
          </p:cNvSpPr>
          <p:nvPr>
            <p:ph type="subTitle" idx="1"/>
          </p:nvPr>
        </p:nvSpPr>
        <p:spPr>
          <a:xfrm>
            <a:off x="3489743" y="3575652"/>
            <a:ext cx="5133473" cy="500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Количество участников / количество призеров</a:t>
            </a:r>
            <a:endParaRPr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15137"/>
              </p:ext>
            </p:extLst>
          </p:nvPr>
        </p:nvGraphicFramePr>
        <p:xfrm>
          <a:off x="424270" y="1087957"/>
          <a:ext cx="8171996" cy="2392297"/>
        </p:xfrm>
        <a:graphic>
          <a:graphicData uri="http://schemas.openxmlformats.org/drawingml/2006/table">
            <a:tbl>
              <a:tblPr firstRow="1" bandRow="1">
                <a:tableStyleId>{369254E2-B3BC-490C-9E63-97B807001B97}</a:tableStyleId>
              </a:tblPr>
              <a:tblGrid>
                <a:gridCol w="2464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865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2017 /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/ 2019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2019/</a:t>
                      </a:r>
                      <a:r>
                        <a:rPr lang="ru-RU" sz="1600" b="1" baseline="0" dirty="0" smtClean="0"/>
                        <a:t> 2020</a:t>
                      </a:r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3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Школьный этап </a:t>
                      </a:r>
                    </a:p>
                    <a:p>
                      <a:pPr algn="ctr"/>
                      <a:r>
                        <a:rPr lang="ru-RU" sz="1600" b="1" dirty="0" smtClean="0"/>
                        <a:t>(7-11 класс)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latin typeface="+mj-lt"/>
                        </a:rPr>
                        <a:t>969 </a:t>
                      </a:r>
                      <a:r>
                        <a:rPr lang="ru-RU" sz="1600" b="1" dirty="0" smtClean="0">
                          <a:latin typeface="+mj-lt"/>
                        </a:rPr>
                        <a:t>/ 200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2212 / 200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-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7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Муниципальный этап (7-11 класс)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108 / 42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129 / 42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150 / 50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24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Региональный этап</a:t>
                      </a:r>
                    </a:p>
                    <a:p>
                      <a:pPr algn="ctr"/>
                      <a:r>
                        <a:rPr lang="ru-RU" sz="1600" b="1" dirty="0" smtClean="0"/>
                        <a:t>(9-11 класс)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26 </a:t>
                      </a:r>
                      <a:r>
                        <a:rPr lang="en-US" sz="1600" b="1" dirty="0" smtClean="0">
                          <a:latin typeface="+mj-lt"/>
                        </a:rPr>
                        <a:t>/</a:t>
                      </a:r>
                      <a:r>
                        <a:rPr lang="ru-RU" sz="1600" b="1" dirty="0" smtClean="0">
                          <a:latin typeface="+mj-lt"/>
                        </a:rPr>
                        <a:t> 6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26 </a:t>
                      </a:r>
                      <a:r>
                        <a:rPr lang="en-US" sz="1600" b="1" dirty="0" smtClean="0">
                          <a:latin typeface="+mj-lt"/>
                        </a:rPr>
                        <a:t>/</a:t>
                      </a:r>
                      <a:r>
                        <a:rPr lang="ru-RU" sz="1600" b="1" dirty="0" smtClean="0">
                          <a:latin typeface="+mj-lt"/>
                        </a:rPr>
                        <a:t> </a:t>
                      </a:r>
                      <a:r>
                        <a:rPr lang="en-US" sz="1600" b="1" dirty="0" smtClean="0">
                          <a:latin typeface="+mj-lt"/>
                        </a:rPr>
                        <a:t>6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28/_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74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69839" y="849754"/>
            <a:ext cx="7717103" cy="819900"/>
          </a:xfrm>
        </p:spPr>
        <p:txBody>
          <a:bodyPr/>
          <a:lstStyle/>
          <a:p>
            <a:pPr marL="69850" indent="0">
              <a:buNone/>
            </a:pPr>
            <a:r>
              <a:rPr lang="ru-RU" sz="2000" dirty="0" smtClean="0"/>
              <a:t>Эффективность участия школьников Ломоносовского района в региональном этапе РОШ в сравнении за 3 года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18704"/>
              </p:ext>
            </p:extLst>
          </p:nvPr>
        </p:nvGraphicFramePr>
        <p:xfrm>
          <a:off x="1438263" y="1853546"/>
          <a:ext cx="6402428" cy="1630680"/>
        </p:xfrm>
        <a:graphic>
          <a:graphicData uri="http://schemas.openxmlformats.org/drawingml/2006/table">
            <a:tbl>
              <a:tblPr firstRow="1" bandRow="1">
                <a:tableStyleId>{369254E2-B3BC-490C-9E63-97B807001B97}</a:tableStyleId>
              </a:tblPr>
              <a:tblGrid>
                <a:gridCol w="1600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Число</a:t>
                      </a:r>
                      <a:r>
                        <a:rPr lang="ru-RU" b="1" baseline="0" dirty="0" smtClean="0"/>
                        <a:t> участников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призеров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Эффективность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2016/ 2017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23,8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2017/ 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23,1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2018/ 2019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23,1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Текст 1"/>
          <p:cNvSpPr txBox="1">
            <a:spLocks/>
          </p:cNvSpPr>
          <p:nvPr/>
        </p:nvSpPr>
        <p:spPr>
          <a:xfrm>
            <a:off x="947833" y="3668119"/>
            <a:ext cx="7383289" cy="79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735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✘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marR="0" lvl="1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✗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marR="0" lvl="2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■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marR="0" lvl="3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●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marR="0" lvl="4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○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marR="0" lvl="5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■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marR="0" lvl="6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●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marR="0" lvl="7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○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marR="0" lvl="8" indent="-387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500"/>
              <a:buFont typeface="Dosis"/>
              <a:buChar char="■"/>
              <a:defRPr sz="2500" b="1" i="0" u="none" strike="noStrike" cap="none">
                <a:solidFill>
                  <a:srgbClr val="1C4587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69850" indent="0">
              <a:buFont typeface="Dosis"/>
              <a:buNone/>
            </a:pPr>
            <a:r>
              <a:rPr lang="ru-RU" sz="1600" dirty="0" smtClean="0"/>
              <a:t>Эффективность = количество призеров РЭ/ в </a:t>
            </a:r>
            <a:r>
              <a:rPr lang="en-US" sz="1600" dirty="0" smtClean="0"/>
              <a:t>%</a:t>
            </a:r>
            <a:r>
              <a:rPr lang="ru-RU" sz="1600" dirty="0" smtClean="0"/>
              <a:t> от числа участников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5901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18</a:t>
            </a:fld>
            <a:endParaRPr lang="ru-RU"/>
          </a:p>
        </p:txBody>
      </p:sp>
      <p:sp>
        <p:nvSpPr>
          <p:cNvPr id="4" name="Google Shape;677;p29"/>
          <p:cNvSpPr txBox="1">
            <a:spLocks/>
          </p:cNvSpPr>
          <p:nvPr/>
        </p:nvSpPr>
        <p:spPr>
          <a:xfrm>
            <a:off x="1189940" y="309923"/>
            <a:ext cx="6942124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3600" b="1" dirty="0" smtClean="0">
                <a:solidFill>
                  <a:srgbClr val="719DE3"/>
                </a:solidFill>
                <a:latin typeface="Lucida Handwriting"/>
                <a:cs typeface="Lucida Handwriting"/>
              </a:rPr>
              <a:t>Призеры РОШ 2018-2019</a:t>
            </a:r>
            <a:endParaRPr lang="ru-RU" sz="3600" b="1" dirty="0">
              <a:solidFill>
                <a:srgbClr val="719DE3"/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Google Shape;678;p29"/>
          <p:cNvSpPr txBox="1">
            <a:spLocks/>
          </p:cNvSpPr>
          <p:nvPr/>
        </p:nvSpPr>
        <p:spPr>
          <a:xfrm>
            <a:off x="1189940" y="1167323"/>
            <a:ext cx="257336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1800" b="1" dirty="0" smtClean="0"/>
              <a:t>Ильина Елизавета</a:t>
            </a:r>
          </a:p>
          <a:p>
            <a:r>
              <a:rPr lang="ru-RU" sz="1800" dirty="0" smtClean="0"/>
              <a:t>10 класс МОУ «</a:t>
            </a:r>
            <a:r>
              <a:rPr lang="ru-RU" sz="1800" dirty="0" err="1" smtClean="0"/>
              <a:t>Копорская</a:t>
            </a:r>
            <a:r>
              <a:rPr lang="ru-RU" sz="1800" dirty="0" smtClean="0"/>
              <a:t> школа» - политехническая</a:t>
            </a:r>
            <a:endParaRPr lang="ru-RU" sz="1800" dirty="0"/>
          </a:p>
        </p:txBody>
      </p:sp>
      <p:sp>
        <p:nvSpPr>
          <p:cNvPr id="6" name="Google Shape;679;p29"/>
          <p:cNvSpPr txBox="1">
            <a:spLocks/>
          </p:cNvSpPr>
          <p:nvPr/>
        </p:nvSpPr>
        <p:spPr>
          <a:xfrm>
            <a:off x="4907379" y="1167323"/>
            <a:ext cx="2581671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1800" b="1" dirty="0" smtClean="0"/>
              <a:t>Багдасарян Сергей</a:t>
            </a:r>
          </a:p>
          <a:p>
            <a:r>
              <a:rPr lang="ru-RU" sz="1800" dirty="0"/>
              <a:t>8</a:t>
            </a:r>
            <a:r>
              <a:rPr lang="ru-RU" sz="1800" dirty="0" smtClean="0"/>
              <a:t> класс МОУ «</a:t>
            </a:r>
            <a:r>
              <a:rPr lang="ru-RU" sz="1800" dirty="0" err="1" smtClean="0"/>
              <a:t>Ропшинская</a:t>
            </a:r>
            <a:r>
              <a:rPr lang="ru-RU" sz="1800" dirty="0" smtClean="0"/>
              <a:t> школа» - краеведение</a:t>
            </a:r>
            <a:endParaRPr lang="ru-RU" sz="1800" dirty="0"/>
          </a:p>
        </p:txBody>
      </p:sp>
      <p:sp>
        <p:nvSpPr>
          <p:cNvPr id="7" name="Google Shape;680;p29"/>
          <p:cNvSpPr txBox="1">
            <a:spLocks/>
          </p:cNvSpPr>
          <p:nvPr/>
        </p:nvSpPr>
        <p:spPr>
          <a:xfrm>
            <a:off x="1189940" y="2752728"/>
            <a:ext cx="263749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uk-UA" sz="1800" b="1" dirty="0" smtClean="0"/>
              <a:t>Калгушкина Ксения</a:t>
            </a:r>
          </a:p>
          <a:p>
            <a:r>
              <a:rPr lang="uk-UA" sz="1800" dirty="0"/>
              <a:t>7</a:t>
            </a:r>
            <a:r>
              <a:rPr lang="uk-UA" sz="1800" dirty="0" smtClean="0"/>
              <a:t> класс МОУ «Кипенская школа» - музыка</a:t>
            </a:r>
          </a:p>
          <a:p>
            <a:pPr>
              <a:spcBef>
                <a:spcPts val="600"/>
              </a:spcBef>
            </a:pPr>
            <a:endParaRPr lang="uk-UA" sz="1200" dirty="0"/>
          </a:p>
        </p:txBody>
      </p:sp>
      <p:sp>
        <p:nvSpPr>
          <p:cNvPr id="9" name="Google Shape;682;p29"/>
          <p:cNvSpPr txBox="1">
            <a:spLocks/>
          </p:cNvSpPr>
          <p:nvPr/>
        </p:nvSpPr>
        <p:spPr>
          <a:xfrm>
            <a:off x="5169477" y="2752728"/>
            <a:ext cx="2553762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1800" b="1" dirty="0" smtClean="0"/>
              <a:t>Нестерова Анна</a:t>
            </a:r>
          </a:p>
          <a:p>
            <a:r>
              <a:rPr lang="uk-UA" sz="1800" dirty="0" smtClean="0"/>
              <a:t>10 класс МОУ «Ропшинская школа» - краеведение</a:t>
            </a:r>
            <a:endParaRPr lang="uk-UA" sz="1800" b="1" dirty="0"/>
          </a:p>
        </p:txBody>
      </p:sp>
    </p:spTree>
    <p:extLst>
      <p:ext uri="{BB962C8B-B14F-4D97-AF65-F5344CB8AC3E}">
        <p14:creationId xmlns:p14="http://schemas.microsoft.com/office/powerpoint/2010/main" val="2759834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Задачи на 2020/ 2021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7925" y="1302837"/>
            <a:ext cx="7192458" cy="2954334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sz="2000" dirty="0" smtClean="0"/>
              <a:t>Обеспечить проведение школьного этапа РОШ; </a:t>
            </a:r>
          </a:p>
          <a:p>
            <a:pPr>
              <a:buFont typeface="Wingdings" charset="2"/>
              <a:buChar char="Ø"/>
            </a:pPr>
            <a:r>
              <a:rPr lang="ru-RU" sz="2000" dirty="0"/>
              <a:t>Повысить </a:t>
            </a:r>
            <a:r>
              <a:rPr lang="ru-RU" sz="2000" dirty="0" smtClean="0"/>
              <a:t>качество подготовки участников муниципального этапа РОШ;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Обеспечить участие всех победителей муниципального этапа в региональном, в том числе призеров прошлого года;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Активировать работу методических объединений по предметам в районе.</a:t>
            </a:r>
            <a:endParaRPr lang="ru-RU" sz="2000" dirty="0"/>
          </a:p>
          <a:p>
            <a:pPr>
              <a:buFont typeface="Wingdings" charset="2"/>
              <a:buChar char="Ø"/>
            </a:pPr>
            <a:endParaRPr lang="ru-RU" sz="2000" dirty="0" smtClean="0"/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endParaRPr lang="ru-RU" dirty="0" smtClean="0"/>
          </a:p>
          <a:p>
            <a:pPr>
              <a:buFont typeface="Wingdings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2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Олимпиадное движение</a:t>
            </a:r>
            <a:endParaRPr sz="3600" dirty="0"/>
          </a:p>
        </p:txBody>
      </p:sp>
      <p:sp>
        <p:nvSpPr>
          <p:cNvPr id="534" name="Google Shape;534;p13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25078056"/>
              </p:ext>
            </p:extLst>
          </p:nvPr>
        </p:nvGraphicFramePr>
        <p:xfrm>
          <a:off x="0" y="106947"/>
          <a:ext cx="9143999" cy="5036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20965" y="420436"/>
            <a:ext cx="8414853" cy="500787"/>
          </a:xfrm>
        </p:spPr>
        <p:txBody>
          <a:bodyPr/>
          <a:lstStyle/>
          <a:p>
            <a:r>
              <a:rPr lang="ru-RU" sz="2800" dirty="0" smtClean="0"/>
              <a:t>Малая олимпиада </a:t>
            </a:r>
            <a:r>
              <a:rPr lang="ru-RU" sz="2800" dirty="0"/>
              <a:t>д</a:t>
            </a:r>
            <a:r>
              <a:rPr lang="ru-RU" sz="2800" dirty="0" smtClean="0"/>
              <a:t>ля </a:t>
            </a:r>
            <a:r>
              <a:rPr lang="ru-RU" sz="2800" dirty="0"/>
              <a:t>обучающихся 7-8 классов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8150" y="1256214"/>
            <a:ext cx="8185434" cy="3168452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sz="2000" dirty="0" smtClean="0"/>
              <a:t>Олимпиада проводится по 11 предметам </a:t>
            </a:r>
            <a:r>
              <a:rPr lang="ru-RU" sz="2000" dirty="0" err="1" smtClean="0"/>
              <a:t>ВсОШ</a:t>
            </a:r>
            <a:endParaRPr lang="ru-RU" sz="2000" dirty="0" smtClean="0"/>
          </a:p>
          <a:p>
            <a:pPr>
              <a:buFont typeface="Wingdings" charset="2"/>
              <a:buChar char="Ø"/>
            </a:pPr>
            <a:endParaRPr lang="ru-RU" sz="2000" dirty="0" smtClean="0"/>
          </a:p>
          <a:p>
            <a:pPr>
              <a:buFont typeface="Wingdings" charset="2"/>
              <a:buChar char="Ø"/>
            </a:pPr>
            <a:r>
              <a:rPr lang="ru-RU" sz="2000" dirty="0" smtClean="0"/>
              <a:t>Победители </a:t>
            </a:r>
            <a:r>
              <a:rPr lang="ru-RU" sz="2000" dirty="0"/>
              <a:t>Малой олимпиады </a:t>
            </a:r>
            <a:r>
              <a:rPr lang="ru-RU" sz="2000" dirty="0" smtClean="0"/>
              <a:t>2019/2020:</a:t>
            </a:r>
          </a:p>
          <a:p>
            <a:pPr marL="69850" indent="0">
              <a:buNone/>
            </a:pPr>
            <a:r>
              <a:rPr lang="ru-RU" sz="2000" dirty="0" smtClean="0"/>
              <a:t>- Шамсутдинов Максим, обучающийся 8 класса МОУ «Аннинская школа»- Призер </a:t>
            </a:r>
            <a:r>
              <a:rPr lang="ru-RU" sz="2000" dirty="0"/>
              <a:t>олимпиады Максвелла по физике</a:t>
            </a:r>
          </a:p>
          <a:p>
            <a:pPr marL="69850" indent="0">
              <a:buNone/>
            </a:pPr>
            <a:r>
              <a:rPr lang="ru-RU" sz="2000" dirty="0" smtClean="0"/>
              <a:t>- Федорова </a:t>
            </a:r>
            <a:r>
              <a:rPr lang="ru-RU" sz="2000" dirty="0"/>
              <a:t>Екатерина, обучающаяся 7 класса МОУ «</a:t>
            </a:r>
            <a:r>
              <a:rPr lang="ru-RU" sz="2000" dirty="0" err="1"/>
              <a:t>Кипенская</a:t>
            </a:r>
            <a:r>
              <a:rPr lang="ru-RU" sz="2000" dirty="0"/>
              <a:t> школа» </a:t>
            </a:r>
            <a:r>
              <a:rPr lang="ru-RU" sz="2000" dirty="0" smtClean="0"/>
              <a:t>- Призер </a:t>
            </a:r>
            <a:r>
              <a:rPr lang="ru-RU" sz="2000" dirty="0"/>
              <a:t>олимпиады по экологии</a:t>
            </a:r>
          </a:p>
          <a:p>
            <a:pPr marL="69850" indent="0">
              <a:buNone/>
            </a:pPr>
            <a:r>
              <a:rPr lang="ru-RU" sz="2000" dirty="0"/>
              <a:t>- Кузнецова Виктория, обучающаяся 7 класса МОУ «</a:t>
            </a:r>
            <a:r>
              <a:rPr lang="ru-RU" sz="2000" dirty="0" err="1"/>
              <a:t>Кипенская</a:t>
            </a:r>
            <a:r>
              <a:rPr lang="ru-RU" sz="2000" dirty="0"/>
              <a:t> школа» </a:t>
            </a:r>
            <a:r>
              <a:rPr lang="ru-RU" sz="2000" dirty="0" smtClean="0"/>
              <a:t>Призер </a:t>
            </a:r>
            <a:r>
              <a:rPr lang="ru-RU" sz="2000" dirty="0"/>
              <a:t>олимпиады по географии</a:t>
            </a:r>
          </a:p>
          <a:p>
            <a:pPr marL="6985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56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Задачи на 2020/ 2021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319" y="1082425"/>
            <a:ext cx="6627113" cy="270928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sz="2000" dirty="0" smtClean="0"/>
              <a:t>Обеспечить охват школьного этапа не менее 85</a:t>
            </a:r>
            <a:r>
              <a:rPr lang="en-US" sz="2000" dirty="0" smtClean="0"/>
              <a:t> %</a:t>
            </a:r>
            <a:r>
              <a:rPr lang="ru-RU" sz="2000" dirty="0" smtClean="0"/>
              <a:t> обучающихся; 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Повысить качество подготовки учащихся к МЭ и РЭ малых олимпиад;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Обеспечить участие обучающихся в Малых олимпиадах по всем предметам на муниципальном и региональном этапе.</a:t>
            </a:r>
          </a:p>
          <a:p>
            <a:pPr>
              <a:buFont typeface="Wingdings" charset="2"/>
              <a:buChar char="Ø"/>
            </a:pPr>
            <a:endParaRPr lang="ru-RU" sz="2000" dirty="0" smtClean="0"/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endParaRPr lang="ru-RU" dirty="0" smtClean="0"/>
          </a:p>
          <a:p>
            <a:pPr>
              <a:buFont typeface="Wingdings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22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4"/>
          <p:cNvSpPr txBox="1">
            <a:spLocks noGrp="1"/>
          </p:cNvSpPr>
          <p:nvPr>
            <p:ph type="ctrTitle" idx="4294967295"/>
          </p:nvPr>
        </p:nvSpPr>
        <p:spPr>
          <a:xfrm>
            <a:off x="781478" y="809560"/>
            <a:ext cx="8038068" cy="8793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Учено-тренировочные сборы и очные сессии </a:t>
            </a:r>
            <a:br>
              <a:rPr lang="ru-RU" sz="2800" dirty="0" smtClean="0"/>
            </a:br>
            <a:r>
              <a:rPr lang="ru-RU" sz="2800" dirty="0" smtClean="0"/>
              <a:t>Центра «Интеллект» по подготовке к ВсОШ</a:t>
            </a:r>
            <a:endParaRPr sz="2800" dirty="0"/>
          </a:p>
        </p:txBody>
      </p:sp>
      <p:sp>
        <p:nvSpPr>
          <p:cNvPr id="540" name="Google Shape;540;p14"/>
          <p:cNvSpPr txBox="1">
            <a:spLocks noGrp="1"/>
          </p:cNvSpPr>
          <p:nvPr>
            <p:ph type="body" idx="4294967295"/>
          </p:nvPr>
        </p:nvSpPr>
        <p:spPr>
          <a:xfrm>
            <a:off x="970065" y="1404527"/>
            <a:ext cx="752322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ru-RU" sz="2400" b="1" dirty="0" smtClean="0"/>
          </a:p>
          <a:p>
            <a:pPr marL="342900" indent="-342900">
              <a:buFont typeface="Wingdings" charset="2"/>
              <a:buChar char="ü"/>
            </a:pPr>
            <a:r>
              <a:rPr lang="ru-RU" sz="2400" dirty="0" smtClean="0"/>
              <a:t>Самостоятельно контролировать</a:t>
            </a:r>
          </a:p>
          <a:p>
            <a:pPr marL="342900" indent="-342900">
              <a:buFont typeface="Wingdings" charset="2"/>
              <a:buChar char="ü"/>
            </a:pPr>
            <a:r>
              <a:rPr lang="ru-RU" sz="2400" dirty="0" smtClean="0"/>
              <a:t>Посещать все учебные сессии</a:t>
            </a:r>
          </a:p>
        </p:txBody>
      </p:sp>
      <p:sp>
        <p:nvSpPr>
          <p:cNvPr id="542" name="Google Shape;542;p14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педагогами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работы с одаренными детьми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99207" y="1308737"/>
            <a:ext cx="7237835" cy="36108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sz="2000" dirty="0" smtClean="0"/>
              <a:t>По итогам олимпиад в 2019-2020 учебном году предоставить ФИО, должность и контактные данные – ответственного за работу с одаренными детьми в ОУ</a:t>
            </a:r>
          </a:p>
          <a:p>
            <a:pPr marL="69850" indent="0">
              <a:buNone/>
            </a:pPr>
            <a:r>
              <a:rPr lang="ru-RU" sz="2000" dirty="0" smtClean="0"/>
              <a:t>срок  до 1 апреля 2020 года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Курсы повышения квалификации для педагогов; 3 педагога направлены на курсы повышения квалификации по работе с одаренными детьми по предметам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Распоряжение комитета о благодарности за работу в предметных комиссиях</a:t>
            </a:r>
          </a:p>
          <a:p>
            <a:pPr>
              <a:buFont typeface="Wingdings" charset="2"/>
              <a:buChar char="Ø"/>
            </a:pPr>
            <a:endParaRPr lang="ru-RU" dirty="0" smtClean="0"/>
          </a:p>
          <a:p>
            <a:pPr marL="6985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89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Участие в конкурсах</a:t>
            </a:r>
            <a:endParaRPr sz="3600"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450312" y="1366329"/>
            <a:ext cx="7669560" cy="1935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SzPts val="2500"/>
              <a:buFont typeface="Wingdings" charset="2"/>
              <a:buChar char="§"/>
            </a:pPr>
            <a:r>
              <a:rPr lang="ru-RU" sz="3600" dirty="0" smtClean="0"/>
              <a:t>ПРИКАЗ № 390 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SzPts val="2500"/>
              <a:buFont typeface="Wingdings" charset="2"/>
              <a:buChar char="§"/>
            </a:pPr>
            <a:r>
              <a:rPr lang="ru-RU" sz="2800" dirty="0" smtClean="0"/>
              <a:t>Форма отчетности за учебный год, 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SzPts val="2500"/>
              <a:buFont typeface="Wingdings" charset="2"/>
              <a:buChar char="§"/>
            </a:pPr>
            <a:r>
              <a:rPr lang="ru-RU" sz="2800" dirty="0" smtClean="0"/>
              <a:t>участие не ниже регионального уровня</a:t>
            </a:r>
            <a:endParaRPr sz="2800" dirty="0"/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6849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925" y="310369"/>
            <a:ext cx="7944971" cy="857400"/>
          </a:xfrm>
        </p:spPr>
        <p:txBody>
          <a:bodyPr/>
          <a:lstStyle/>
          <a:p>
            <a:r>
              <a:rPr lang="ru-RU" sz="3200" dirty="0" smtClean="0"/>
              <a:t>Обучение в образовательных программах Центра «Сириус»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9845" y="1392614"/>
            <a:ext cx="6567275" cy="21962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Программы, направленные на участие школьников Ленинградской области, обязательны для подачи заявок.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Сайт </a:t>
            </a:r>
            <a:r>
              <a:rPr lang="en-US" dirty="0">
                <a:hlinkClick r:id="rId2"/>
              </a:rPr>
              <a:t>https://sochisirius.ru/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6542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15"/>
          <p:cNvSpPr txBox="1">
            <a:spLocks noGrp="1"/>
          </p:cNvSpPr>
          <p:nvPr>
            <p:ph type="ctrTitle"/>
          </p:nvPr>
        </p:nvSpPr>
        <p:spPr>
          <a:xfrm>
            <a:off x="410315" y="184501"/>
            <a:ext cx="7977798" cy="6777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Динамика участия в этапах ВсОШ</a:t>
            </a:r>
            <a:endParaRPr dirty="0"/>
          </a:p>
        </p:txBody>
      </p:sp>
      <p:sp>
        <p:nvSpPr>
          <p:cNvPr id="548" name="Google Shape;548;p15"/>
          <p:cNvSpPr txBox="1">
            <a:spLocks noGrp="1"/>
          </p:cNvSpPr>
          <p:nvPr>
            <p:ph type="subTitle" idx="1"/>
          </p:nvPr>
        </p:nvSpPr>
        <p:spPr>
          <a:xfrm>
            <a:off x="3447878" y="3533778"/>
            <a:ext cx="5133473" cy="514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Количество участников / количество призеров</a:t>
            </a:r>
            <a:endParaRPr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57585"/>
              </p:ext>
            </p:extLst>
          </p:nvPr>
        </p:nvGraphicFramePr>
        <p:xfrm>
          <a:off x="1336907" y="1079117"/>
          <a:ext cx="6537597" cy="2443403"/>
        </p:xfrm>
        <a:graphic>
          <a:graphicData uri="http://schemas.openxmlformats.org/drawingml/2006/table">
            <a:tbl>
              <a:tblPr firstRow="1" bandRow="1">
                <a:tableStyleId>{369254E2-B3BC-490C-9E63-97B807001B97}</a:tableStyleId>
              </a:tblPr>
              <a:tblGrid>
                <a:gridCol w="1971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399">
                  <a:extLst>
                    <a:ext uri="{9D8B030D-6E8A-4147-A177-3AD203B41FA5}">
                      <a16:colId xmlns:a16="http://schemas.microsoft.com/office/drawing/2014/main" val="1676069662"/>
                    </a:ext>
                  </a:extLst>
                </a:gridCol>
              </a:tblGrid>
              <a:tr h="425590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2017 /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/ 2019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/ 2020</a:t>
                      </a:r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Школьный этап </a:t>
                      </a:r>
                    </a:p>
                    <a:p>
                      <a:pPr algn="ctr"/>
                      <a:r>
                        <a:rPr lang="ru-RU" sz="1600" b="1" dirty="0" smtClean="0"/>
                        <a:t>(4-11 класс)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29 987 / 2 338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22 283 / 4 008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-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65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Муниципальный этап (7-11 класс)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1 174 / 149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1 341 / 284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1388 / 304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33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Региональный этап</a:t>
                      </a:r>
                    </a:p>
                    <a:p>
                      <a:pPr algn="ctr"/>
                      <a:r>
                        <a:rPr lang="ru-RU" sz="1600" b="1" dirty="0" smtClean="0"/>
                        <a:t>(9-11 класс)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j-lt"/>
                        </a:rPr>
                        <a:t>71</a:t>
                      </a:r>
                      <a:r>
                        <a:rPr lang="ru-RU" sz="1600" b="1" dirty="0" smtClean="0">
                          <a:latin typeface="+mj-lt"/>
                        </a:rPr>
                        <a:t> </a:t>
                      </a:r>
                      <a:r>
                        <a:rPr lang="en-US" sz="1600" b="1" dirty="0" smtClean="0">
                          <a:latin typeface="+mj-lt"/>
                        </a:rPr>
                        <a:t>/</a:t>
                      </a:r>
                      <a:r>
                        <a:rPr lang="ru-RU" sz="1600" b="1" dirty="0" smtClean="0">
                          <a:latin typeface="+mj-lt"/>
                        </a:rPr>
                        <a:t> </a:t>
                      </a:r>
                      <a:r>
                        <a:rPr lang="en-US" sz="1600" b="1" dirty="0" smtClean="0">
                          <a:latin typeface="+mj-lt"/>
                        </a:rPr>
                        <a:t>4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j-lt"/>
                        </a:rPr>
                        <a:t>65</a:t>
                      </a:r>
                      <a:r>
                        <a:rPr lang="ru-RU" sz="1600" b="1" dirty="0" smtClean="0">
                          <a:latin typeface="+mj-lt"/>
                        </a:rPr>
                        <a:t> </a:t>
                      </a:r>
                      <a:r>
                        <a:rPr lang="en-US" sz="1600" b="1" dirty="0" smtClean="0">
                          <a:latin typeface="+mj-lt"/>
                        </a:rPr>
                        <a:t>/</a:t>
                      </a:r>
                      <a:r>
                        <a:rPr lang="ru-RU" sz="1600" b="1" dirty="0" smtClean="0">
                          <a:latin typeface="+mj-lt"/>
                        </a:rPr>
                        <a:t> </a:t>
                      </a:r>
                      <a:r>
                        <a:rPr lang="en-US" sz="1600" b="1" dirty="0" smtClean="0">
                          <a:latin typeface="+mj-lt"/>
                        </a:rPr>
                        <a:t>6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130</a:t>
                      </a:r>
                      <a:r>
                        <a:rPr lang="ru-RU" sz="1600" b="1" baseline="0" dirty="0" smtClean="0">
                          <a:latin typeface="+mj-lt"/>
                        </a:rPr>
                        <a:t> / 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7;p15"/>
          <p:cNvSpPr txBox="1">
            <a:spLocks noGrp="1"/>
          </p:cNvSpPr>
          <p:nvPr>
            <p:ph type="ctrTitle"/>
          </p:nvPr>
        </p:nvSpPr>
        <p:spPr>
          <a:xfrm>
            <a:off x="890016" y="365760"/>
            <a:ext cx="8253984" cy="26021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3600" dirty="0" smtClean="0"/>
              <a:t>Структура численности участников муниципального этапа </a:t>
            </a:r>
            <a:r>
              <a:rPr lang="ru-RU" sz="3600" dirty="0" err="1" smtClean="0"/>
              <a:t>ВсОШ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dirty="0" smtClean="0"/>
              <a:t>по предметам 2019/2020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967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302223"/>
              </p:ext>
            </p:extLst>
          </p:nvPr>
        </p:nvGraphicFramePr>
        <p:xfrm>
          <a:off x="-1020811" y="1091719"/>
          <a:ext cx="9879262" cy="526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13467"/>
              </p:ext>
            </p:extLst>
          </p:nvPr>
        </p:nvGraphicFramePr>
        <p:xfrm>
          <a:off x="231649" y="0"/>
          <a:ext cx="8485633" cy="5441823"/>
        </p:xfrm>
        <a:graphic>
          <a:graphicData uri="http://schemas.openxmlformats.org/drawingml/2006/table">
            <a:tbl>
              <a:tblPr firstRow="1" firstCol="1" bandRow="1">
                <a:tableStyleId>{369254E2-B3BC-490C-9E63-97B807001B97}</a:tableStyleId>
              </a:tblPr>
              <a:tblGrid>
                <a:gridCol w="2887262">
                  <a:extLst>
                    <a:ext uri="{9D8B030D-6E8A-4147-A177-3AD203B41FA5}">
                      <a16:colId xmlns:a16="http://schemas.microsoft.com/office/drawing/2014/main" val="2528004767"/>
                    </a:ext>
                  </a:extLst>
                </a:gridCol>
                <a:gridCol w="1513556">
                  <a:extLst>
                    <a:ext uri="{9D8B030D-6E8A-4147-A177-3AD203B41FA5}">
                      <a16:colId xmlns:a16="http://schemas.microsoft.com/office/drawing/2014/main" val="2096824788"/>
                    </a:ext>
                  </a:extLst>
                </a:gridCol>
                <a:gridCol w="1370211">
                  <a:extLst>
                    <a:ext uri="{9D8B030D-6E8A-4147-A177-3AD203B41FA5}">
                      <a16:colId xmlns:a16="http://schemas.microsoft.com/office/drawing/2014/main" val="2364742853"/>
                    </a:ext>
                  </a:extLst>
                </a:gridCol>
                <a:gridCol w="1370211">
                  <a:extLst>
                    <a:ext uri="{9D8B030D-6E8A-4147-A177-3AD203B41FA5}">
                      <a16:colId xmlns:a16="http://schemas.microsoft.com/office/drawing/2014/main" val="1595857349"/>
                    </a:ext>
                  </a:extLst>
                </a:gridCol>
                <a:gridCol w="1344393">
                  <a:extLst>
                    <a:ext uri="{9D8B030D-6E8A-4147-A177-3AD203B41FA5}">
                      <a16:colId xmlns:a16="http://schemas.microsoft.com/office/drawing/2014/main" val="3022910264"/>
                    </a:ext>
                  </a:extLst>
                </a:gridCol>
              </a:tblGrid>
              <a:tr h="3668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Общеобразовательные предметы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Муниципальный 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в 2018/19 учебном году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Муниципальный 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в 2019/20 учебном году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33484"/>
                  </a:ext>
                </a:extLst>
              </a:tr>
              <a:tr h="183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</a:rPr>
                        <a:t>Призеры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</a:rPr>
                        <a:t>Призеры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2952503213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Английский язык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60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12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522632857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Астрономия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113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14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53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2268415139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Биология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102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17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807179744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География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81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90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17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939512026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Информатика (ИКТ)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59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7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40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17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2300301626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Искусство (МХК)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15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63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22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1051786323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История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90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15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90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235857943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Литература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94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13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83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10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2874377764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Математика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41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132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28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424435864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Обществознание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104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17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21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869534707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ОБЖ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48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9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9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1801505335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Право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14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1752165332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Русский язык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17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96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17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470208517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Технология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21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15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37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15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308942656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Физика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67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70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19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1924136472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Физическая культура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54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14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55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11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2111570593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Химия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45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14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58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11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221604397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Экология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52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77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26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3129921255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Экономика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33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40</a:t>
                      </a:r>
                      <a:endParaRPr lang="ru-RU" sz="13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14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563021109"/>
                  </a:ext>
                </a:extLst>
              </a:tr>
              <a:tr h="20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ВСЕГО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1341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284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1388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304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80" marR="41480" marT="0" marB="0" anchor="ctr"/>
                </a:tc>
                <a:extLst>
                  <a:ext uri="{0D108BD9-81ED-4DB2-BD59-A6C34878D82A}">
                    <a16:rowId xmlns:a16="http://schemas.microsoft.com/office/drawing/2014/main" val="2573088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55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302223"/>
              </p:ext>
            </p:extLst>
          </p:nvPr>
        </p:nvGraphicFramePr>
        <p:xfrm>
          <a:off x="-1020811" y="1091719"/>
          <a:ext cx="9879262" cy="526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96301"/>
              </p:ext>
            </p:extLst>
          </p:nvPr>
        </p:nvGraphicFramePr>
        <p:xfrm>
          <a:off x="128980" y="0"/>
          <a:ext cx="9015020" cy="5048174"/>
        </p:xfrm>
        <a:graphic>
          <a:graphicData uri="http://schemas.openxmlformats.org/drawingml/2006/table">
            <a:tbl>
              <a:tblPr>
                <a:tableStyleId>{369254E2-B3BC-490C-9E63-97B807001B97}</a:tableStyleId>
              </a:tblPr>
              <a:tblGrid>
                <a:gridCol w="497713">
                  <a:extLst>
                    <a:ext uri="{9D8B030D-6E8A-4147-A177-3AD203B41FA5}">
                      <a16:colId xmlns:a16="http://schemas.microsoft.com/office/drawing/2014/main" val="3254368056"/>
                    </a:ext>
                  </a:extLst>
                </a:gridCol>
                <a:gridCol w="1854433">
                  <a:extLst>
                    <a:ext uri="{9D8B030D-6E8A-4147-A177-3AD203B41FA5}">
                      <a16:colId xmlns:a16="http://schemas.microsoft.com/office/drawing/2014/main" val="2350966463"/>
                    </a:ext>
                  </a:extLst>
                </a:gridCol>
                <a:gridCol w="2221265">
                  <a:extLst>
                    <a:ext uri="{9D8B030D-6E8A-4147-A177-3AD203B41FA5}">
                      <a16:colId xmlns:a16="http://schemas.microsoft.com/office/drawing/2014/main" val="3920036888"/>
                    </a:ext>
                  </a:extLst>
                </a:gridCol>
                <a:gridCol w="2220344">
                  <a:extLst>
                    <a:ext uri="{9D8B030D-6E8A-4147-A177-3AD203B41FA5}">
                      <a16:colId xmlns:a16="http://schemas.microsoft.com/office/drawing/2014/main" val="1906223137"/>
                    </a:ext>
                  </a:extLst>
                </a:gridCol>
                <a:gridCol w="2221265">
                  <a:extLst>
                    <a:ext uri="{9D8B030D-6E8A-4147-A177-3AD203B41FA5}">
                      <a16:colId xmlns:a16="http://schemas.microsoft.com/office/drawing/2014/main" val="3048017146"/>
                    </a:ext>
                  </a:extLst>
                </a:gridCol>
              </a:tblGrid>
              <a:tr h="442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marL="2216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 (чел.)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2017-2018 </a:t>
                      </a:r>
                      <a:r>
                        <a:rPr lang="ru-RU" sz="1200" dirty="0" err="1">
                          <a:effectLst/>
                        </a:rPr>
                        <a:t>уч.год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призеров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 (чел.)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2018-2019 </a:t>
                      </a:r>
                      <a:r>
                        <a:rPr lang="ru-RU" sz="1200" dirty="0" err="1">
                          <a:effectLst/>
                        </a:rPr>
                        <a:t>уч.год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призеров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 (чел.)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2019-2020 </a:t>
                      </a:r>
                      <a:r>
                        <a:rPr lang="ru-RU" sz="1200" dirty="0" err="1">
                          <a:effectLst/>
                        </a:rPr>
                        <a:t>уч.год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призеров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3970563786"/>
                  </a:ext>
                </a:extLst>
              </a:tr>
              <a:tr h="186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Английский язык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extLst>
                  <a:ext uri="{0D108BD9-81ED-4DB2-BD59-A6C34878D82A}">
                    <a16:rowId xmlns:a16="http://schemas.microsoft.com/office/drawing/2014/main" val="769444356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Астрономия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718900202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Биология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7/1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4/1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973496866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4.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География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6/1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1866823916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Информатика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218370118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6.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МХК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2/1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7/1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3302741751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7.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История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1253189614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8.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Литература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5/1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5/1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178381856"/>
                  </a:ext>
                </a:extLst>
              </a:tr>
              <a:tr h="15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349173710"/>
                  </a:ext>
                </a:extLst>
              </a:tr>
              <a:tr h="1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Обществознание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2245254674"/>
                  </a:ext>
                </a:extLst>
              </a:tr>
              <a:tr h="149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11.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ОБЖ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4/1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6/1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13/2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3048369701"/>
                  </a:ext>
                </a:extLst>
              </a:tr>
              <a:tr h="1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Право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4/1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1629558570"/>
                  </a:ext>
                </a:extLst>
              </a:tr>
              <a:tr h="1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13.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Русский язык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4/1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2060610327"/>
                  </a:ext>
                </a:extLst>
              </a:tr>
              <a:tr h="149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Технология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2275174242"/>
                  </a:ext>
                </a:extLst>
              </a:tr>
              <a:tr h="1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15.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Физика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2522374307"/>
                  </a:ext>
                </a:extLst>
              </a:tr>
              <a:tr h="150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16.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B050"/>
                          </a:solidFill>
                          <a:effectLst/>
                        </a:rPr>
                        <a:t>Физкультура</a:t>
                      </a:r>
                      <a:endParaRPr lang="ru-RU" sz="13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5/1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B050"/>
                          </a:solidFill>
                          <a:effectLst/>
                        </a:rPr>
                        <a:t>8/1</a:t>
                      </a:r>
                      <a:endParaRPr lang="ru-RU" sz="13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3898905797"/>
                  </a:ext>
                </a:extLst>
              </a:tr>
              <a:tr h="1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Химия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3/2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363970977"/>
                  </a:ext>
                </a:extLst>
              </a:tr>
              <a:tr h="1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18.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Экология</a:t>
                      </a:r>
                      <a:endParaRPr lang="ru-RU" sz="13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8/1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2207099946"/>
                  </a:ext>
                </a:extLst>
              </a:tr>
              <a:tr h="316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Экономика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70" marR="49070" marT="0" marB="0"/>
                </a:tc>
                <a:extLst>
                  <a:ext uri="{0D108BD9-81ED-4DB2-BD59-A6C34878D82A}">
                    <a16:rowId xmlns:a16="http://schemas.microsoft.com/office/drawing/2014/main" val="41937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78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72849" y="548592"/>
            <a:ext cx="7873292" cy="454109"/>
          </a:xfrm>
        </p:spPr>
        <p:txBody>
          <a:bodyPr/>
          <a:lstStyle/>
          <a:p>
            <a:r>
              <a:rPr lang="ru-RU" sz="1900" b="1" dirty="0" smtClean="0"/>
              <a:t>Итоги регионального этапа в динамике за 3 года</a:t>
            </a:r>
            <a:endParaRPr lang="ru-RU" sz="19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28672"/>
              </p:ext>
            </p:extLst>
          </p:nvPr>
        </p:nvGraphicFramePr>
        <p:xfrm>
          <a:off x="472849" y="1182625"/>
          <a:ext cx="7256878" cy="3540113"/>
        </p:xfrm>
        <a:graphic>
          <a:graphicData uri="http://schemas.openxmlformats.org/drawingml/2006/table">
            <a:tbl>
              <a:tblPr>
                <a:tableStyleId>{369254E2-B3BC-490C-9E63-97B807001B97}</a:tableStyleId>
              </a:tblPr>
              <a:tblGrid>
                <a:gridCol w="400646">
                  <a:extLst>
                    <a:ext uri="{9D8B030D-6E8A-4147-A177-3AD203B41FA5}">
                      <a16:colId xmlns:a16="http://schemas.microsoft.com/office/drawing/2014/main" val="846089272"/>
                    </a:ext>
                  </a:extLst>
                </a:gridCol>
                <a:gridCol w="3067107">
                  <a:extLst>
                    <a:ext uri="{9D8B030D-6E8A-4147-A177-3AD203B41FA5}">
                      <a16:colId xmlns:a16="http://schemas.microsoft.com/office/drawing/2014/main" val="841355250"/>
                    </a:ext>
                  </a:extLst>
                </a:gridCol>
                <a:gridCol w="1301958">
                  <a:extLst>
                    <a:ext uri="{9D8B030D-6E8A-4147-A177-3AD203B41FA5}">
                      <a16:colId xmlns:a16="http://schemas.microsoft.com/office/drawing/2014/main" val="1790550628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4042002142"/>
                    </a:ext>
                  </a:extLst>
                </a:gridCol>
                <a:gridCol w="1170431">
                  <a:extLst>
                    <a:ext uri="{9D8B030D-6E8A-4147-A177-3AD203B41FA5}">
                      <a16:colId xmlns:a16="http://schemas.microsoft.com/office/drawing/2014/main" val="707217116"/>
                    </a:ext>
                  </a:extLst>
                </a:gridCol>
              </a:tblGrid>
              <a:tr h="312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 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2017/2018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2018/2019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2019/2020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405597"/>
                  </a:ext>
                </a:extLst>
              </a:tr>
              <a:tr h="6456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Общее количество олимпиад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16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16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17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109032"/>
                  </a:ext>
                </a:extLst>
              </a:tr>
              <a:tr h="6456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Общее количество участников </a:t>
                      </a:r>
                      <a:r>
                        <a:rPr lang="ru-RU" sz="1500" b="1" dirty="0" smtClean="0">
                          <a:effectLst/>
                        </a:rPr>
                        <a:t>Регионального</a:t>
                      </a:r>
                      <a:r>
                        <a:rPr lang="ru-RU" sz="1500" b="1" baseline="0" dirty="0" smtClean="0">
                          <a:effectLst/>
                        </a:rPr>
                        <a:t> этапа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77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74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130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938024"/>
                  </a:ext>
                </a:extLst>
              </a:tr>
              <a:tr h="6456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Общее количество призеров </a:t>
                      </a:r>
                      <a:r>
                        <a:rPr lang="ru-RU" sz="1500" b="1" dirty="0" smtClean="0">
                          <a:effectLst/>
                        </a:rPr>
                        <a:t>Регионального Этапа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4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6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8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156708"/>
                  </a:ext>
                </a:extLst>
              </a:tr>
              <a:tr h="6456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Общее количество победителей </a:t>
                      </a:r>
                      <a:r>
                        <a:rPr lang="ru-RU" sz="1500" b="1" dirty="0" smtClean="0">
                          <a:effectLst/>
                        </a:rPr>
                        <a:t>Регионального этапа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0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0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885160"/>
                  </a:ext>
                </a:extLst>
              </a:tr>
              <a:tr h="6456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Количество участников 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</a:rPr>
                        <a:t>Заключительного Этапа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0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0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0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46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56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72849" y="548592"/>
            <a:ext cx="7873292" cy="454109"/>
          </a:xfrm>
        </p:spPr>
        <p:txBody>
          <a:bodyPr/>
          <a:lstStyle/>
          <a:p>
            <a:r>
              <a:rPr lang="ru-RU" sz="1900" b="1" dirty="0" smtClean="0"/>
              <a:t>Список детей, которые показали хорошие результаты </a:t>
            </a:r>
            <a:br>
              <a:rPr lang="ru-RU" sz="1900" b="1" dirty="0" smtClean="0"/>
            </a:br>
            <a:r>
              <a:rPr lang="ru-RU" sz="1900" b="1" dirty="0" smtClean="0"/>
              <a:t>в региональном этапе ВсОШ</a:t>
            </a:r>
            <a:endParaRPr lang="ru-RU" sz="19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90795"/>
              </p:ext>
            </p:extLst>
          </p:nvPr>
        </p:nvGraphicFramePr>
        <p:xfrm>
          <a:off x="639319" y="1077986"/>
          <a:ext cx="6895337" cy="3635115"/>
        </p:xfrm>
        <a:graphic>
          <a:graphicData uri="http://schemas.openxmlformats.org/drawingml/2006/table">
            <a:tbl>
              <a:tblPr firstRow="1" firstCol="1" bandRow="1">
                <a:tableStyleId>{369254E2-B3BC-490C-9E63-97B807001B97}</a:tableStyleId>
              </a:tblPr>
              <a:tblGrid>
                <a:gridCol w="849044">
                  <a:extLst>
                    <a:ext uri="{9D8B030D-6E8A-4147-A177-3AD203B41FA5}">
                      <a16:colId xmlns:a16="http://schemas.microsoft.com/office/drawing/2014/main" val="2342771688"/>
                    </a:ext>
                  </a:extLst>
                </a:gridCol>
                <a:gridCol w="1729533">
                  <a:extLst>
                    <a:ext uri="{9D8B030D-6E8A-4147-A177-3AD203B41FA5}">
                      <a16:colId xmlns:a16="http://schemas.microsoft.com/office/drawing/2014/main" val="1530751361"/>
                    </a:ext>
                  </a:extLst>
                </a:gridCol>
                <a:gridCol w="2059717">
                  <a:extLst>
                    <a:ext uri="{9D8B030D-6E8A-4147-A177-3AD203B41FA5}">
                      <a16:colId xmlns:a16="http://schemas.microsoft.com/office/drawing/2014/main" val="1879698098"/>
                    </a:ext>
                  </a:extLst>
                </a:gridCol>
                <a:gridCol w="2257043">
                  <a:extLst>
                    <a:ext uri="{9D8B030D-6E8A-4147-A177-3AD203B41FA5}">
                      <a16:colId xmlns:a16="http://schemas.microsoft.com/office/drawing/2014/main" val="868381653"/>
                    </a:ext>
                  </a:extLst>
                </a:gridCol>
              </a:tblGrid>
              <a:tr h="243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класс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участник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школа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предмет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2015012007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Новоселова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Ропшинская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литература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3721970671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Ембулаева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Большеижорская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русский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621070416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Ембулаева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Большеижорская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литература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2992893979"/>
                  </a:ext>
                </a:extLst>
              </a:tr>
              <a:tr h="213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Валенцева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Гостилицкая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русский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2960816014"/>
                  </a:ext>
                </a:extLst>
              </a:tr>
              <a:tr h="179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Валенцева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Гостилицкая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литература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4022677650"/>
                  </a:ext>
                </a:extLst>
              </a:tr>
              <a:tr h="23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Селенина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Ломоносовская №3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право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35535970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Казакова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Низинская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право/ экология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998199604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Фёдорова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Кипенская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895542149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Голубцов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Низинская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2012426844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Урядник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Нагорная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4066830829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Шамсутдинов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Аннинская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физика Максвелла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3331729832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Антипин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Аннинская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география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3536735931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Айвазян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Кипенская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география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3179148048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Прохоров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Оржицкая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биология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3095689337"/>
                  </a:ext>
                </a:extLst>
              </a:tr>
              <a:tr h="18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Оганян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Ломоносовская №3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биология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4" marR="60984" marT="0" marB="0" anchor="ctr"/>
                </a:tc>
                <a:extLst>
                  <a:ext uri="{0D108BD9-81ED-4DB2-BD59-A6C34878D82A}">
                    <a16:rowId xmlns:a16="http://schemas.microsoft.com/office/drawing/2014/main" val="214365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30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9742" y="529161"/>
            <a:ext cx="7420181" cy="454109"/>
          </a:xfrm>
        </p:spPr>
        <p:txBody>
          <a:bodyPr/>
          <a:lstStyle/>
          <a:p>
            <a:r>
              <a:rPr lang="ru-RU" sz="2000" b="1" dirty="0"/>
              <a:t>Список детей, которые показали хорошие результаты </a:t>
            </a:r>
            <a:br>
              <a:rPr lang="ru-RU" sz="2000" b="1" dirty="0"/>
            </a:br>
            <a:r>
              <a:rPr lang="ru-RU" sz="2000" b="1" dirty="0" smtClean="0"/>
              <a:t>в региональном </a:t>
            </a:r>
            <a:r>
              <a:rPr lang="ru-RU" sz="2000" b="1" dirty="0"/>
              <a:t>этапе </a:t>
            </a:r>
            <a:r>
              <a:rPr lang="ru-RU" sz="2000" b="1" dirty="0" err="1"/>
              <a:t>ВсОШ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97992"/>
              </p:ext>
            </p:extLst>
          </p:nvPr>
        </p:nvGraphicFramePr>
        <p:xfrm>
          <a:off x="639319" y="1067212"/>
          <a:ext cx="7480553" cy="3931507"/>
        </p:xfrm>
        <a:graphic>
          <a:graphicData uri="http://schemas.openxmlformats.org/drawingml/2006/table">
            <a:tbl>
              <a:tblPr firstRow="1" firstCol="1" bandRow="1">
                <a:tableStyleId>{369254E2-B3BC-490C-9E63-97B807001B97}</a:tableStyleId>
              </a:tblPr>
              <a:tblGrid>
                <a:gridCol w="876024">
                  <a:extLst>
                    <a:ext uri="{9D8B030D-6E8A-4147-A177-3AD203B41FA5}">
                      <a16:colId xmlns:a16="http://schemas.microsoft.com/office/drawing/2014/main" val="2170307139"/>
                    </a:ext>
                  </a:extLst>
                </a:gridCol>
                <a:gridCol w="1784494">
                  <a:extLst>
                    <a:ext uri="{9D8B030D-6E8A-4147-A177-3AD203B41FA5}">
                      <a16:colId xmlns:a16="http://schemas.microsoft.com/office/drawing/2014/main" val="2340232056"/>
                    </a:ext>
                  </a:extLst>
                </a:gridCol>
                <a:gridCol w="2125171">
                  <a:extLst>
                    <a:ext uri="{9D8B030D-6E8A-4147-A177-3AD203B41FA5}">
                      <a16:colId xmlns:a16="http://schemas.microsoft.com/office/drawing/2014/main" val="2400144898"/>
                    </a:ext>
                  </a:extLst>
                </a:gridCol>
                <a:gridCol w="2694864">
                  <a:extLst>
                    <a:ext uri="{9D8B030D-6E8A-4147-A177-3AD203B41FA5}">
                      <a16:colId xmlns:a16="http://schemas.microsoft.com/office/drawing/2014/main" val="1654870958"/>
                    </a:ext>
                  </a:extLst>
                </a:gridCol>
              </a:tblGrid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Тимашкова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Ломоносовская №3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мхк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4240670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Голубева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Ропшинская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мхк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0014027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Багдасарян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Ропшинская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мхк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22145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Зайцева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Аннинская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история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0646139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Задорин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Ропшинская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история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401062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Погодин М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Лебяженский ОЦ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5811543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Снегирева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Кипенская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история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3903080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Кривошеина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Кипенская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обществознание/экология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4746361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Каргуева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Русско-Высоцкая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обществознание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380066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Парошин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Русско-Высоцкая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320663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Блогин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b="1" dirty="0" err="1">
                          <a:effectLst/>
                        </a:rPr>
                        <a:t>Лопухинский</a:t>
                      </a:r>
                      <a:r>
                        <a:rPr lang="ru-RU" sz="1400" b="1" dirty="0">
                          <a:effectLst/>
                        </a:rPr>
                        <a:t> ОЦ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3657873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Козлов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Гостилицкая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ОБЖ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9954747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Гуськов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Низинская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ОБЖ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8583578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Стехина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Русско-Высоцкая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экономика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5975379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Наумович Софья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Нагорная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663849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Васильев Егор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Русско-Высоцкая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2091174"/>
                  </a:ext>
                </a:extLst>
              </a:tr>
              <a:tr h="22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Князькова Софья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Аннинская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3779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805507"/>
      </p:ext>
    </p:extLst>
  </p:cSld>
  <p:clrMapOvr>
    <a:masterClrMapping/>
  </p:clrMapOvr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1492</Words>
  <Application>Microsoft Office PowerPoint</Application>
  <PresentationFormat>Экран (16:9)</PresentationFormat>
  <Paragraphs>680</Paragraphs>
  <Slides>26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Dosis</vt:lpstr>
      <vt:lpstr>Lucida Handwriting</vt:lpstr>
      <vt:lpstr>Sniglet</vt:lpstr>
      <vt:lpstr>Times New Roman</vt:lpstr>
      <vt:lpstr>Wingdings</vt:lpstr>
      <vt:lpstr>Friar template</vt:lpstr>
      <vt:lpstr>Итоги участия школьников  Ломоносовского района  в олимпиадном движении  в 2019/2020 учебном году</vt:lpstr>
      <vt:lpstr>Олимпиадное движение</vt:lpstr>
      <vt:lpstr>Динамика участия в этапах ВсОШ</vt:lpstr>
      <vt:lpstr>Структура численности участников муниципального этапа ВсОШ  по предметам 2019/2020</vt:lpstr>
      <vt:lpstr>Презентация PowerPoint</vt:lpstr>
      <vt:lpstr>Презентация PowerPoint</vt:lpstr>
      <vt:lpstr>Итоги регионального этапа в динамике за 3 года</vt:lpstr>
      <vt:lpstr>Список детей, которые показали хорошие результаты  в региональном этапе ВсОШ</vt:lpstr>
      <vt:lpstr>Список детей, которые показали хорошие результаты  в региональном этапе ВсОШ</vt:lpstr>
      <vt:lpstr>Результативность участия школ в РЭ ВсОШ</vt:lpstr>
      <vt:lpstr>Результативность участия школ в РЭ ВсОШ</vt:lpstr>
      <vt:lpstr>Презентация PowerPoint</vt:lpstr>
      <vt:lpstr>Презентация PowerPoint</vt:lpstr>
      <vt:lpstr>Презентация PowerPoint</vt:lpstr>
      <vt:lpstr>Задачи на 2020/ 2021 </vt:lpstr>
      <vt:lpstr>Динамика участия в этапах РОШ</vt:lpstr>
      <vt:lpstr>Презентация PowerPoint</vt:lpstr>
      <vt:lpstr>Презентация PowerPoint</vt:lpstr>
      <vt:lpstr>Задачи на 2020/ 2021 </vt:lpstr>
      <vt:lpstr>Малая олимпиада для обучающихся 7-8 классов </vt:lpstr>
      <vt:lpstr>Задачи на 2020/ 2021 </vt:lpstr>
      <vt:lpstr>Учено-тренировочные сборы и очные сессии  Центра «Интеллект» по подготовке к ВсОШ</vt:lpstr>
      <vt:lpstr>Система работы с педагогами в области работы с одаренными детьми </vt:lpstr>
      <vt:lpstr>Участие в конкурсах</vt:lpstr>
      <vt:lpstr>Обучение в образовательных программах Центра «Сириус»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участия школьников Ломоносовского района в олимпиадном движении  в 2018 / 2019 учебном году</dc:title>
  <dc:creator>spec1</dc:creator>
  <cp:lastModifiedBy>spec1</cp:lastModifiedBy>
  <cp:revision>77</cp:revision>
  <cp:lastPrinted>2019-05-17T07:48:04Z</cp:lastPrinted>
  <dcterms:modified xsi:type="dcterms:W3CDTF">2020-10-12T08:05:38Z</dcterms:modified>
</cp:coreProperties>
</file>